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7" r:id="rId1"/>
  </p:sldMasterIdLst>
  <p:handoutMasterIdLst>
    <p:handoutMasterId r:id="rId25"/>
  </p:handoutMasterIdLst>
  <p:sldIdLst>
    <p:sldId id="256" r:id="rId2"/>
    <p:sldId id="290" r:id="rId3"/>
    <p:sldId id="311" r:id="rId4"/>
    <p:sldId id="312" r:id="rId5"/>
    <p:sldId id="313" r:id="rId6"/>
    <p:sldId id="297" r:id="rId7"/>
    <p:sldId id="295" r:id="rId8"/>
    <p:sldId id="292" r:id="rId9"/>
    <p:sldId id="296" r:id="rId10"/>
    <p:sldId id="289" r:id="rId11"/>
    <p:sldId id="306" r:id="rId12"/>
    <p:sldId id="266" r:id="rId13"/>
    <p:sldId id="305" r:id="rId14"/>
    <p:sldId id="309" r:id="rId15"/>
    <p:sldId id="310" r:id="rId16"/>
    <p:sldId id="267" r:id="rId17"/>
    <p:sldId id="272" r:id="rId18"/>
    <p:sldId id="268" r:id="rId19"/>
    <p:sldId id="277" r:id="rId20"/>
    <p:sldId id="278" r:id="rId21"/>
    <p:sldId id="279" r:id="rId22"/>
    <p:sldId id="275" r:id="rId23"/>
    <p:sldId id="280" r:id="rId24"/>
  </p:sldIdLst>
  <p:sldSz cx="12192000" cy="685800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สไตล์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5B370A-3C68-4FED-B122-D97462C25019}" type="doc">
      <dgm:prSet loTypeId="urn:microsoft.com/office/officeart/2005/8/layout/vList5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th-TH"/>
        </a:p>
      </dgm:t>
    </dgm:pt>
    <dgm:pt modelId="{E843DF84-254D-414E-8D41-386534A19148}">
      <dgm:prSet phldrT="[ข้อความ]"/>
      <dgm:spPr/>
      <dgm:t>
        <a:bodyPr/>
        <a:lstStyle/>
        <a:p>
          <a:r>
            <a:rPr lang="th-TH" b="1" dirty="0" smtClean="0"/>
            <a:t>1.</a:t>
          </a:r>
          <a:endParaRPr lang="th-TH" b="1" dirty="0"/>
        </a:p>
      </dgm:t>
    </dgm:pt>
    <dgm:pt modelId="{025C4985-00ED-4937-841F-DB03B846F7F8}" type="parTrans" cxnId="{639B731A-5D2F-4563-9EA9-9B59C2CC5449}">
      <dgm:prSet/>
      <dgm:spPr/>
      <dgm:t>
        <a:bodyPr/>
        <a:lstStyle/>
        <a:p>
          <a:endParaRPr lang="th-TH"/>
        </a:p>
      </dgm:t>
    </dgm:pt>
    <dgm:pt modelId="{B515CF4B-A163-4F0B-8F6F-EB57F2FD7055}" type="sibTrans" cxnId="{639B731A-5D2F-4563-9EA9-9B59C2CC5449}">
      <dgm:prSet/>
      <dgm:spPr/>
      <dgm:t>
        <a:bodyPr/>
        <a:lstStyle/>
        <a:p>
          <a:endParaRPr lang="th-TH"/>
        </a:p>
      </dgm:t>
    </dgm:pt>
    <dgm:pt modelId="{B788DF33-0E33-4E8F-833E-E5420C183CC6}">
      <dgm:prSet phldrT="[ข้อความ]" custT="1"/>
      <dgm:spPr/>
      <dgm:t>
        <a:bodyPr/>
        <a:lstStyle/>
        <a:p>
          <a:r>
            <a:rPr lang="th-TH" sz="2800" b="1" dirty="0" smtClean="0">
              <a:latin typeface="TH SarabunPSK" pitchFamily="34" charset="-34"/>
              <a:cs typeface="TH SarabunPSK" pitchFamily="34" charset="-34"/>
            </a:rPr>
            <a:t>ประชุมคณะทำงานเพื่อพัฒนาหลักสูตรการช่วยเหลือผู้ที่ถูกกระทำรุนแรงและผู้ที่ตั้งครรภ์ไม่พึงประสงค์ </a:t>
          </a:r>
          <a:endParaRPr lang="th-TH" sz="2800" b="1" dirty="0">
            <a:solidFill>
              <a:schemeClr val="accent5"/>
            </a:solidFill>
            <a:latin typeface="TH SarabunPSK" pitchFamily="34" charset="-34"/>
            <a:cs typeface="TH SarabunPSK" pitchFamily="34" charset="-34"/>
          </a:endParaRPr>
        </a:p>
      </dgm:t>
    </dgm:pt>
    <dgm:pt modelId="{3E4B380F-5DB0-4CBA-AE2A-328537130C7E}" type="parTrans" cxnId="{04A99663-4241-4B0C-AAA3-2BF975DC3781}">
      <dgm:prSet/>
      <dgm:spPr/>
      <dgm:t>
        <a:bodyPr/>
        <a:lstStyle/>
        <a:p>
          <a:endParaRPr lang="th-TH"/>
        </a:p>
      </dgm:t>
    </dgm:pt>
    <dgm:pt modelId="{4F92CF6E-E736-44A9-8DBE-D9213AFAC4A4}" type="sibTrans" cxnId="{04A99663-4241-4B0C-AAA3-2BF975DC3781}">
      <dgm:prSet/>
      <dgm:spPr/>
      <dgm:t>
        <a:bodyPr/>
        <a:lstStyle/>
        <a:p>
          <a:endParaRPr lang="th-TH"/>
        </a:p>
      </dgm:t>
    </dgm:pt>
    <dgm:pt modelId="{150D331A-9597-4D9E-9A49-71DCCEEAFA38}">
      <dgm:prSet phldrT="[ข้อความ]" custT="1"/>
      <dgm:spPr/>
      <dgm:t>
        <a:bodyPr/>
        <a:lstStyle/>
        <a:p>
          <a:r>
            <a:rPr lang="th-TH" sz="2800" b="1" dirty="0" smtClean="0">
              <a:latin typeface="TH SarabunPSK" pitchFamily="34" charset="-34"/>
              <a:cs typeface="TH SarabunPSK" pitchFamily="34" charset="-34"/>
            </a:rPr>
            <a:t>ประชุมเชิงปฏิบัติการจัดทำร่างหลักสูตรการอบรม การฝึกทักษะ และการใช้เครื่องมือ </a:t>
          </a:r>
          <a:endParaRPr lang="th-TH" sz="2800" b="1" dirty="0">
            <a:solidFill>
              <a:schemeClr val="accent5"/>
            </a:solidFill>
            <a:latin typeface="TH SarabunPSK" pitchFamily="34" charset="-34"/>
            <a:cs typeface="TH SarabunPSK" pitchFamily="34" charset="-34"/>
          </a:endParaRPr>
        </a:p>
      </dgm:t>
    </dgm:pt>
    <dgm:pt modelId="{9C7418FF-986A-4757-9DCC-01A48E7AB553}" type="parTrans" cxnId="{331D3B97-4297-47FF-88ED-BB76AF3A1673}">
      <dgm:prSet/>
      <dgm:spPr/>
      <dgm:t>
        <a:bodyPr/>
        <a:lstStyle/>
        <a:p>
          <a:endParaRPr lang="th-TH"/>
        </a:p>
      </dgm:t>
    </dgm:pt>
    <dgm:pt modelId="{B73B7DE4-F243-4748-9263-6D027388D7C4}" type="sibTrans" cxnId="{331D3B97-4297-47FF-88ED-BB76AF3A1673}">
      <dgm:prSet/>
      <dgm:spPr/>
      <dgm:t>
        <a:bodyPr/>
        <a:lstStyle/>
        <a:p>
          <a:endParaRPr lang="th-TH"/>
        </a:p>
      </dgm:t>
    </dgm:pt>
    <dgm:pt modelId="{BFD4F39B-3DD4-4505-B6DF-6DFB4A753E8F}">
      <dgm:prSet phldrT="[ข้อความ]"/>
      <dgm:spPr/>
      <dgm:t>
        <a:bodyPr/>
        <a:lstStyle/>
        <a:p>
          <a:r>
            <a:rPr lang="th-TH" b="1" dirty="0" smtClean="0"/>
            <a:t>3.</a:t>
          </a:r>
          <a:endParaRPr lang="th-TH" b="1" dirty="0"/>
        </a:p>
      </dgm:t>
    </dgm:pt>
    <dgm:pt modelId="{690E971D-0719-4EDE-A0DC-D29D8C9F5362}" type="parTrans" cxnId="{650D881C-2699-467A-8563-9F1C7B09D2FC}">
      <dgm:prSet/>
      <dgm:spPr/>
      <dgm:t>
        <a:bodyPr/>
        <a:lstStyle/>
        <a:p>
          <a:endParaRPr lang="th-TH"/>
        </a:p>
      </dgm:t>
    </dgm:pt>
    <dgm:pt modelId="{A40C9105-64EC-404B-B4C3-F6953A171747}" type="sibTrans" cxnId="{650D881C-2699-467A-8563-9F1C7B09D2FC}">
      <dgm:prSet/>
      <dgm:spPr/>
      <dgm:t>
        <a:bodyPr/>
        <a:lstStyle/>
        <a:p>
          <a:endParaRPr lang="th-TH"/>
        </a:p>
      </dgm:t>
    </dgm:pt>
    <dgm:pt modelId="{BE7B3F5B-8927-478A-AF09-A96B9749EDAB}">
      <dgm:prSet phldrT="[ข้อความ]" custT="1"/>
      <dgm:spPr/>
      <dgm:t>
        <a:bodyPr/>
        <a:lstStyle/>
        <a:p>
          <a:r>
            <a:rPr lang="th-TH" sz="2800" b="1" dirty="0" smtClean="0">
              <a:latin typeface="TH SarabunPSK" pitchFamily="34" charset="-34"/>
              <a:cs typeface="TH SarabunPSK" pitchFamily="34" charset="-34"/>
            </a:rPr>
            <a:t>จัดอบรมพัฒนาศักยภาพบุคลากรฯ ในจังหวัดพื้นที่นำร่อง</a:t>
          </a:r>
          <a:endParaRPr lang="th-TH" sz="2800" b="1" dirty="0">
            <a:solidFill>
              <a:schemeClr val="accent5"/>
            </a:solidFill>
            <a:latin typeface="TH SarabunPSK" pitchFamily="34" charset="-34"/>
            <a:cs typeface="TH SarabunPSK" pitchFamily="34" charset="-34"/>
          </a:endParaRPr>
        </a:p>
      </dgm:t>
    </dgm:pt>
    <dgm:pt modelId="{A623047E-28C6-468B-80AB-AFB5A151D2C0}" type="parTrans" cxnId="{C6B70C26-8659-45A4-B84C-E50A6E9F13C7}">
      <dgm:prSet/>
      <dgm:spPr/>
      <dgm:t>
        <a:bodyPr/>
        <a:lstStyle/>
        <a:p>
          <a:endParaRPr lang="th-TH"/>
        </a:p>
      </dgm:t>
    </dgm:pt>
    <dgm:pt modelId="{34D21457-D151-4499-A1BA-472DD6100053}" type="sibTrans" cxnId="{C6B70C26-8659-45A4-B84C-E50A6E9F13C7}">
      <dgm:prSet/>
      <dgm:spPr/>
      <dgm:t>
        <a:bodyPr/>
        <a:lstStyle/>
        <a:p>
          <a:endParaRPr lang="th-TH"/>
        </a:p>
      </dgm:t>
    </dgm:pt>
    <dgm:pt modelId="{915AB448-D605-4978-A194-F9504ACFE2E7}">
      <dgm:prSet phldrT="[ข้อความ]"/>
      <dgm:spPr/>
      <dgm:t>
        <a:bodyPr/>
        <a:lstStyle/>
        <a:p>
          <a:r>
            <a:rPr lang="th-TH" b="1" dirty="0" smtClean="0"/>
            <a:t>2.</a:t>
          </a:r>
          <a:endParaRPr lang="th-TH" b="1" dirty="0"/>
        </a:p>
      </dgm:t>
    </dgm:pt>
    <dgm:pt modelId="{FE6F6C9F-9A0E-48BC-8CA5-13F9D80138C6}" type="sibTrans" cxnId="{D89477AC-7911-4056-99BC-335F3820D7FF}">
      <dgm:prSet/>
      <dgm:spPr/>
      <dgm:t>
        <a:bodyPr/>
        <a:lstStyle/>
        <a:p>
          <a:endParaRPr lang="th-TH"/>
        </a:p>
      </dgm:t>
    </dgm:pt>
    <dgm:pt modelId="{15354535-45FF-45B6-ACE0-98FDDDE83D66}" type="parTrans" cxnId="{D89477AC-7911-4056-99BC-335F3820D7FF}">
      <dgm:prSet/>
      <dgm:spPr/>
      <dgm:t>
        <a:bodyPr/>
        <a:lstStyle/>
        <a:p>
          <a:endParaRPr lang="th-TH"/>
        </a:p>
      </dgm:t>
    </dgm:pt>
    <dgm:pt modelId="{3CA25C7B-2D35-4EF7-802B-EEA899BA3410}" type="pres">
      <dgm:prSet presAssocID="{0F5B370A-3C68-4FED-B122-D97462C2501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8BF46C18-4FC5-4CD4-B10F-F2EB25E39C76}" type="pres">
      <dgm:prSet presAssocID="{E843DF84-254D-414E-8D41-386534A19148}" presName="linNode" presStyleCnt="0"/>
      <dgm:spPr/>
    </dgm:pt>
    <dgm:pt modelId="{D1268EFE-EE34-4EB7-A3A9-99932297F610}" type="pres">
      <dgm:prSet presAssocID="{E843DF84-254D-414E-8D41-386534A19148}" presName="parentText" presStyleLbl="node1" presStyleIdx="0" presStyleCnt="3" custScaleX="33841" custScaleY="31080" custLinFactNeighborX="-2417" custLinFactNeighborY="-4248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69132740-2D84-46AB-A475-967DB0F1AA71}" type="pres">
      <dgm:prSet presAssocID="{E843DF84-254D-414E-8D41-386534A19148}" presName="descendantText" presStyleLbl="alignAccFollowNode1" presStyleIdx="0" presStyleCnt="3" custScaleX="131563" custScaleY="66843" custLinFactNeighborX="9940" custLinFactNeighborY="3861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139ED234-BCF3-43FC-B05A-46804BBA0137}" type="pres">
      <dgm:prSet presAssocID="{B515CF4B-A163-4F0B-8F6F-EB57F2FD7055}" presName="sp" presStyleCnt="0"/>
      <dgm:spPr/>
    </dgm:pt>
    <dgm:pt modelId="{D1BA7D5C-8B8E-4858-9092-A6692C33567E}" type="pres">
      <dgm:prSet presAssocID="{915AB448-D605-4978-A194-F9504ACFE2E7}" presName="linNode" presStyleCnt="0"/>
      <dgm:spPr/>
    </dgm:pt>
    <dgm:pt modelId="{DE95D8B4-808C-4931-AB16-CCE5A1CCCC63}" type="pres">
      <dgm:prSet presAssocID="{915AB448-D605-4978-A194-F9504ACFE2E7}" presName="parentText" presStyleLbl="node1" presStyleIdx="1" presStyleCnt="3" custScaleX="34784" custScaleY="34702" custLinFactNeighborX="-3213" custLinFactNeighborY="-7242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A7B99F6C-58D2-4DC0-8559-EFFE27FEBAAC}" type="pres">
      <dgm:prSet presAssocID="{915AB448-D605-4978-A194-F9504ACFE2E7}" presName="descendantText" presStyleLbl="alignAccFollowNode1" presStyleIdx="1" presStyleCnt="3" custScaleX="130804" custScaleY="52189" custLinFactNeighborX="8212" custLinFactNeighborY="628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330379CD-F8A9-4E17-A380-7587AB0751E1}" type="pres">
      <dgm:prSet presAssocID="{FE6F6C9F-9A0E-48BC-8CA5-13F9D80138C6}" presName="sp" presStyleCnt="0"/>
      <dgm:spPr/>
    </dgm:pt>
    <dgm:pt modelId="{6B25CE5B-2FE6-4596-91A1-0E63C7E7B54B}" type="pres">
      <dgm:prSet presAssocID="{BFD4F39B-3DD4-4505-B6DF-6DFB4A753E8F}" presName="linNode" presStyleCnt="0"/>
      <dgm:spPr/>
    </dgm:pt>
    <dgm:pt modelId="{56BA8048-85C5-407A-9E27-9C1ADD3B76C2}" type="pres">
      <dgm:prSet presAssocID="{BFD4F39B-3DD4-4505-B6DF-6DFB4A753E8F}" presName="parentText" presStyleLbl="node1" presStyleIdx="2" presStyleCnt="3" custScaleX="36258" custScaleY="35786" custLinFactNeighborX="-3481" custLinFactNeighborY="-9763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B69BFE6D-0E52-481C-9CDC-E222F13221FF}" type="pres">
      <dgm:prSet presAssocID="{BFD4F39B-3DD4-4505-B6DF-6DFB4A753E8F}" presName="descendantText" presStyleLbl="alignAccFollowNode1" presStyleIdx="2" presStyleCnt="3" custScaleX="131068" custScaleY="44302" custLinFactNeighborX="4652" custLinFactNeighborY="-2216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35C3CE3A-9C09-4927-B77A-7B1F2C91234E}" type="presOf" srcId="{B788DF33-0E33-4E8F-833E-E5420C183CC6}" destId="{69132740-2D84-46AB-A475-967DB0F1AA71}" srcOrd="0" destOrd="0" presId="urn:microsoft.com/office/officeart/2005/8/layout/vList5"/>
    <dgm:cxn modelId="{D89477AC-7911-4056-99BC-335F3820D7FF}" srcId="{0F5B370A-3C68-4FED-B122-D97462C25019}" destId="{915AB448-D605-4978-A194-F9504ACFE2E7}" srcOrd="1" destOrd="0" parTransId="{15354535-45FF-45B6-ACE0-98FDDDE83D66}" sibTransId="{FE6F6C9F-9A0E-48BC-8CA5-13F9D80138C6}"/>
    <dgm:cxn modelId="{26DC0732-88FA-4522-A10C-C240437E68B3}" type="presOf" srcId="{150D331A-9597-4D9E-9A49-71DCCEEAFA38}" destId="{A7B99F6C-58D2-4DC0-8559-EFFE27FEBAAC}" srcOrd="0" destOrd="0" presId="urn:microsoft.com/office/officeart/2005/8/layout/vList5"/>
    <dgm:cxn modelId="{639B731A-5D2F-4563-9EA9-9B59C2CC5449}" srcId="{0F5B370A-3C68-4FED-B122-D97462C25019}" destId="{E843DF84-254D-414E-8D41-386534A19148}" srcOrd="0" destOrd="0" parTransId="{025C4985-00ED-4937-841F-DB03B846F7F8}" sibTransId="{B515CF4B-A163-4F0B-8F6F-EB57F2FD7055}"/>
    <dgm:cxn modelId="{04A99663-4241-4B0C-AAA3-2BF975DC3781}" srcId="{E843DF84-254D-414E-8D41-386534A19148}" destId="{B788DF33-0E33-4E8F-833E-E5420C183CC6}" srcOrd="0" destOrd="0" parTransId="{3E4B380F-5DB0-4CBA-AE2A-328537130C7E}" sibTransId="{4F92CF6E-E736-44A9-8DBE-D9213AFAC4A4}"/>
    <dgm:cxn modelId="{C6B70C26-8659-45A4-B84C-E50A6E9F13C7}" srcId="{BFD4F39B-3DD4-4505-B6DF-6DFB4A753E8F}" destId="{BE7B3F5B-8927-478A-AF09-A96B9749EDAB}" srcOrd="0" destOrd="0" parTransId="{A623047E-28C6-468B-80AB-AFB5A151D2C0}" sibTransId="{34D21457-D151-4499-A1BA-472DD6100053}"/>
    <dgm:cxn modelId="{0CF01161-52ED-4FCD-9E3B-F4BE9AFD565F}" type="presOf" srcId="{E843DF84-254D-414E-8D41-386534A19148}" destId="{D1268EFE-EE34-4EB7-A3A9-99932297F610}" srcOrd="0" destOrd="0" presId="urn:microsoft.com/office/officeart/2005/8/layout/vList5"/>
    <dgm:cxn modelId="{A9E31984-6A55-402E-82CB-E351953CAD6B}" type="presOf" srcId="{BE7B3F5B-8927-478A-AF09-A96B9749EDAB}" destId="{B69BFE6D-0E52-481C-9CDC-E222F13221FF}" srcOrd="0" destOrd="0" presId="urn:microsoft.com/office/officeart/2005/8/layout/vList5"/>
    <dgm:cxn modelId="{650D881C-2699-467A-8563-9F1C7B09D2FC}" srcId="{0F5B370A-3C68-4FED-B122-D97462C25019}" destId="{BFD4F39B-3DD4-4505-B6DF-6DFB4A753E8F}" srcOrd="2" destOrd="0" parTransId="{690E971D-0719-4EDE-A0DC-D29D8C9F5362}" sibTransId="{A40C9105-64EC-404B-B4C3-F6953A171747}"/>
    <dgm:cxn modelId="{1E379B93-1597-4AAF-914A-2C972696A8BC}" type="presOf" srcId="{0F5B370A-3C68-4FED-B122-D97462C25019}" destId="{3CA25C7B-2D35-4EF7-802B-EEA899BA3410}" srcOrd="0" destOrd="0" presId="urn:microsoft.com/office/officeart/2005/8/layout/vList5"/>
    <dgm:cxn modelId="{B0B57280-A1F9-4D28-A79A-A9894F02D829}" type="presOf" srcId="{BFD4F39B-3DD4-4505-B6DF-6DFB4A753E8F}" destId="{56BA8048-85C5-407A-9E27-9C1ADD3B76C2}" srcOrd="0" destOrd="0" presId="urn:microsoft.com/office/officeart/2005/8/layout/vList5"/>
    <dgm:cxn modelId="{310D916E-6E8F-4DF1-9B25-A30843BE41C3}" type="presOf" srcId="{915AB448-D605-4978-A194-F9504ACFE2E7}" destId="{DE95D8B4-808C-4931-AB16-CCE5A1CCCC63}" srcOrd="0" destOrd="0" presId="urn:microsoft.com/office/officeart/2005/8/layout/vList5"/>
    <dgm:cxn modelId="{331D3B97-4297-47FF-88ED-BB76AF3A1673}" srcId="{915AB448-D605-4978-A194-F9504ACFE2E7}" destId="{150D331A-9597-4D9E-9A49-71DCCEEAFA38}" srcOrd="0" destOrd="0" parTransId="{9C7418FF-986A-4757-9DCC-01A48E7AB553}" sibTransId="{B73B7DE4-F243-4748-9263-6D027388D7C4}"/>
    <dgm:cxn modelId="{B70F9573-9AEC-42AA-A283-5DB7AFC2F66F}" type="presParOf" srcId="{3CA25C7B-2D35-4EF7-802B-EEA899BA3410}" destId="{8BF46C18-4FC5-4CD4-B10F-F2EB25E39C76}" srcOrd="0" destOrd="0" presId="urn:microsoft.com/office/officeart/2005/8/layout/vList5"/>
    <dgm:cxn modelId="{B366673B-58A3-4B54-B74D-4A715EB79BA5}" type="presParOf" srcId="{8BF46C18-4FC5-4CD4-B10F-F2EB25E39C76}" destId="{D1268EFE-EE34-4EB7-A3A9-99932297F610}" srcOrd="0" destOrd="0" presId="urn:microsoft.com/office/officeart/2005/8/layout/vList5"/>
    <dgm:cxn modelId="{1D4C4A39-CDEC-4523-9421-E0C0454A7238}" type="presParOf" srcId="{8BF46C18-4FC5-4CD4-B10F-F2EB25E39C76}" destId="{69132740-2D84-46AB-A475-967DB0F1AA71}" srcOrd="1" destOrd="0" presId="urn:microsoft.com/office/officeart/2005/8/layout/vList5"/>
    <dgm:cxn modelId="{BD31B000-8696-4AD7-A06D-1F33ACDC9E31}" type="presParOf" srcId="{3CA25C7B-2D35-4EF7-802B-EEA899BA3410}" destId="{139ED234-BCF3-43FC-B05A-46804BBA0137}" srcOrd="1" destOrd="0" presId="urn:microsoft.com/office/officeart/2005/8/layout/vList5"/>
    <dgm:cxn modelId="{A28708AF-2718-4630-A298-7614CB518252}" type="presParOf" srcId="{3CA25C7B-2D35-4EF7-802B-EEA899BA3410}" destId="{D1BA7D5C-8B8E-4858-9092-A6692C33567E}" srcOrd="2" destOrd="0" presId="urn:microsoft.com/office/officeart/2005/8/layout/vList5"/>
    <dgm:cxn modelId="{6DB452E3-7294-4575-A10B-B883822DE4D1}" type="presParOf" srcId="{D1BA7D5C-8B8E-4858-9092-A6692C33567E}" destId="{DE95D8B4-808C-4931-AB16-CCE5A1CCCC63}" srcOrd="0" destOrd="0" presId="urn:microsoft.com/office/officeart/2005/8/layout/vList5"/>
    <dgm:cxn modelId="{65BB0AB2-9030-4B41-93B3-D2BCCB6AC9CF}" type="presParOf" srcId="{D1BA7D5C-8B8E-4858-9092-A6692C33567E}" destId="{A7B99F6C-58D2-4DC0-8559-EFFE27FEBAAC}" srcOrd="1" destOrd="0" presId="urn:microsoft.com/office/officeart/2005/8/layout/vList5"/>
    <dgm:cxn modelId="{A0BA54EB-002C-47F6-9B5A-EA3217751C39}" type="presParOf" srcId="{3CA25C7B-2D35-4EF7-802B-EEA899BA3410}" destId="{330379CD-F8A9-4E17-A380-7587AB0751E1}" srcOrd="3" destOrd="0" presId="urn:microsoft.com/office/officeart/2005/8/layout/vList5"/>
    <dgm:cxn modelId="{A27A53DA-C49A-4981-AEA9-67AEE86EF2C6}" type="presParOf" srcId="{3CA25C7B-2D35-4EF7-802B-EEA899BA3410}" destId="{6B25CE5B-2FE6-4596-91A1-0E63C7E7B54B}" srcOrd="4" destOrd="0" presId="urn:microsoft.com/office/officeart/2005/8/layout/vList5"/>
    <dgm:cxn modelId="{39399B91-D9E9-432B-9332-84663CC06CD0}" type="presParOf" srcId="{6B25CE5B-2FE6-4596-91A1-0E63C7E7B54B}" destId="{56BA8048-85C5-407A-9E27-9C1ADD3B76C2}" srcOrd="0" destOrd="0" presId="urn:microsoft.com/office/officeart/2005/8/layout/vList5"/>
    <dgm:cxn modelId="{FDEDF10E-F109-48C3-B1FE-DBBDE7D6B304}" type="presParOf" srcId="{6B25CE5B-2FE6-4596-91A1-0E63C7E7B54B}" destId="{B69BFE6D-0E52-481C-9CDC-E222F13221F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6" cy="498693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quarter" idx="1"/>
          </p:nvPr>
        </p:nvSpPr>
        <p:spPr>
          <a:xfrm>
            <a:off x="3855839" y="0"/>
            <a:ext cx="2949786" cy="498693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r">
              <a:defRPr sz="1200"/>
            </a:lvl1pPr>
          </a:lstStyle>
          <a:p>
            <a:fld id="{C1599113-D65D-4F94-8D71-CA4BCBAA04A4}" type="datetimeFigureOut">
              <a:rPr lang="th-TH" smtClean="0"/>
              <a:pPr/>
              <a:t>23/04/61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2"/>
          </p:nvPr>
        </p:nvSpPr>
        <p:spPr>
          <a:xfrm>
            <a:off x="1" y="9440647"/>
            <a:ext cx="2949786" cy="498692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5" name="ตัวแทนหมายเลขสไลด์ 4"/>
          <p:cNvSpPr>
            <a:spLocks noGrp="1"/>
          </p:cNvSpPr>
          <p:nvPr>
            <p:ph type="sldNum" sz="quarter" idx="3"/>
          </p:nvPr>
        </p:nvSpPr>
        <p:spPr>
          <a:xfrm>
            <a:off x="3855839" y="9440647"/>
            <a:ext cx="2949786" cy="498692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r">
              <a:defRPr sz="1200"/>
            </a:lvl1pPr>
          </a:lstStyle>
          <a:p>
            <a:fld id="{140F371A-2F8E-4010-B3A5-F550FD5E6625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898349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325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รูปภาพพาโนราม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505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ชื่อและ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982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ำอ้างอิงพร้อม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312946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2457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คอลัมน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3974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อลัมน์รูปภาพ 3 รูป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3366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9230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35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963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959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324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03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681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932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4955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089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958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  <p:sldLayoutId id="2147483702" r:id="rId15"/>
    <p:sldLayoutId id="2147483703" r:id="rId16"/>
    <p:sldLayoutId id="2147483704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764546" y="1100176"/>
            <a:ext cx="10267247" cy="301462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th-TH" sz="4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โครงการพัฒนาหลักสูตรและพัฒนาศักยภาพบุคลากรที่ปฏิบัติงานศูนย์พึ่งได้</a:t>
            </a:r>
            <a:r>
              <a:rPr lang="en-US" sz="4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4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h-TH" sz="4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ในเขตสุขภาพที่ ๘</a:t>
            </a:r>
            <a:r>
              <a:rPr lang="en-US" sz="4400" b="1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4400" b="1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th-TH" sz="4400" b="1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236325" y="0"/>
            <a:ext cx="955675" cy="125730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625084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71245" y="428847"/>
            <a:ext cx="10364451" cy="870041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h-TH" sz="4800" b="1" dirty="0" smtClean="0">
                <a:latin typeface="JasmineUPC" panose="02020603050405020304" pitchFamily="18" charset="-34"/>
                <a:cs typeface="JasmineUPC" panose="02020603050405020304" pitchFamily="18" charset="-34"/>
              </a:rPr>
              <a:t>กรอบระยะเวลาการดำเนินงาน</a:t>
            </a:r>
            <a:endParaRPr lang="th-TH" sz="4800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graphicFrame>
        <p:nvGraphicFramePr>
          <p:cNvPr id="15" name="ตัวแทนเนื้อหา 1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365902815"/>
              </p:ext>
            </p:extLst>
          </p:nvPr>
        </p:nvGraphicFramePr>
        <p:xfrm>
          <a:off x="180129" y="2526533"/>
          <a:ext cx="5292823" cy="40863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มนมุมสี่เหลี่ยมผืนผ้าด้านทแยงมุม 8"/>
          <p:cNvSpPr/>
          <p:nvPr/>
        </p:nvSpPr>
        <p:spPr>
          <a:xfrm>
            <a:off x="5360891" y="1660866"/>
            <a:ext cx="1270744" cy="823706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Q3 2561</a:t>
            </a:r>
          </a:p>
          <a:p>
            <a:pPr algn="ctr"/>
            <a:r>
              <a:rPr lang="th-TH" sz="2000" b="1" dirty="0" smtClean="0"/>
              <a:t>ก.ค.-ก.ย. ๖๑</a:t>
            </a:r>
            <a:endParaRPr lang="th-TH" sz="2000" b="1" spc="-50" dirty="0"/>
          </a:p>
        </p:txBody>
      </p:sp>
      <p:sp>
        <p:nvSpPr>
          <p:cNvPr id="10" name="มนมุมสี่เหลี่ยมผืนผ้าด้านทแยงมุม 9"/>
          <p:cNvSpPr/>
          <p:nvPr/>
        </p:nvSpPr>
        <p:spPr>
          <a:xfrm>
            <a:off x="6693492" y="1652699"/>
            <a:ext cx="1357379" cy="823706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Q4 2561</a:t>
            </a:r>
          </a:p>
          <a:p>
            <a:pPr algn="ctr"/>
            <a:r>
              <a:rPr lang="th-TH" sz="2000" b="1" dirty="0" smtClean="0"/>
              <a:t>ต.ค.-ธ.ค. ๖๑</a:t>
            </a:r>
          </a:p>
        </p:txBody>
      </p:sp>
      <p:sp>
        <p:nvSpPr>
          <p:cNvPr id="12" name="มนมุมสี่เหลี่ยมผืนผ้าด้านทแยงมุม 11"/>
          <p:cNvSpPr/>
          <p:nvPr/>
        </p:nvSpPr>
        <p:spPr>
          <a:xfrm>
            <a:off x="8082130" y="1660866"/>
            <a:ext cx="1308274" cy="823706"/>
          </a:xfrm>
          <a:prstGeom prst="round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Q1 2562</a:t>
            </a:r>
          </a:p>
          <a:p>
            <a:pPr algn="ctr"/>
            <a:r>
              <a:rPr lang="th-TH" sz="2000" b="1" dirty="0" smtClean="0"/>
              <a:t>ม.ค.-มี</a:t>
            </a:r>
            <a:r>
              <a:rPr lang="en-US" sz="2000" b="1" dirty="0" smtClean="0"/>
              <a:t>.</a:t>
            </a:r>
            <a:r>
              <a:rPr lang="th-TH" sz="2000" b="1" dirty="0" smtClean="0"/>
              <a:t>ค.</a:t>
            </a:r>
            <a:r>
              <a:rPr lang="en-US" sz="2000" b="1" dirty="0" smtClean="0"/>
              <a:t> 62</a:t>
            </a:r>
            <a:endParaRPr lang="th-TH" sz="2000" b="1" dirty="0"/>
          </a:p>
        </p:txBody>
      </p:sp>
      <p:sp>
        <p:nvSpPr>
          <p:cNvPr id="17" name="สี่เหลี่ยมผืนผ้ามุมมน 16"/>
          <p:cNvSpPr/>
          <p:nvPr/>
        </p:nvSpPr>
        <p:spPr>
          <a:xfrm>
            <a:off x="5766390" y="2945219"/>
            <a:ext cx="659219" cy="31897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ym typeface="Wingdings 2" panose="05020102010507070707" pitchFamily="18" charset="2"/>
              </a:rPr>
              <a:t></a:t>
            </a:r>
            <a:endParaRPr lang="th-TH" dirty="0"/>
          </a:p>
        </p:txBody>
      </p:sp>
      <p:sp>
        <p:nvSpPr>
          <p:cNvPr id="19" name="สี่เหลี่ยมผืนผ้ามุมมน 18"/>
          <p:cNvSpPr/>
          <p:nvPr/>
        </p:nvSpPr>
        <p:spPr>
          <a:xfrm>
            <a:off x="7331071" y="4569707"/>
            <a:ext cx="3171082" cy="44604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ym typeface="Wingdings 2" panose="05020102010507070707" pitchFamily="18" charset="2"/>
              </a:rPr>
              <a:t></a:t>
            </a:r>
            <a:endParaRPr lang="th-TH" dirty="0"/>
          </a:p>
        </p:txBody>
      </p:sp>
      <p:sp>
        <p:nvSpPr>
          <p:cNvPr id="14" name="สี่เหลี่ยมผืนผ้ามุมมน 18"/>
          <p:cNvSpPr/>
          <p:nvPr/>
        </p:nvSpPr>
        <p:spPr>
          <a:xfrm>
            <a:off x="11029044" y="3070651"/>
            <a:ext cx="659219" cy="31897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ym typeface="Wingdings 2" panose="05020102010507070707" pitchFamily="18" charset="2"/>
              </a:rPr>
              <a:t></a:t>
            </a:r>
            <a:endParaRPr lang="th-TH" dirty="0"/>
          </a:p>
        </p:txBody>
      </p:sp>
      <p:sp>
        <p:nvSpPr>
          <p:cNvPr id="16" name="สี่เหลี่ยมผืนผ้ามุมมน 18"/>
          <p:cNvSpPr/>
          <p:nvPr/>
        </p:nvSpPr>
        <p:spPr>
          <a:xfrm>
            <a:off x="10006480" y="5971858"/>
            <a:ext cx="1229216" cy="41081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ym typeface="Wingdings 2" panose="05020102010507070707" pitchFamily="18" charset="2"/>
              </a:rPr>
              <a:t></a:t>
            </a:r>
            <a:endParaRPr lang="th-TH" dirty="0"/>
          </a:p>
        </p:txBody>
      </p:sp>
      <p:sp>
        <p:nvSpPr>
          <p:cNvPr id="23" name="มนมุมสี่เหลี่ยมผืนผ้าด้านทแยงมุม 11"/>
          <p:cNvSpPr/>
          <p:nvPr/>
        </p:nvSpPr>
        <p:spPr>
          <a:xfrm>
            <a:off x="9375296" y="1617258"/>
            <a:ext cx="1349404" cy="859147"/>
          </a:xfrm>
          <a:prstGeom prst="round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Q2 2562</a:t>
            </a:r>
          </a:p>
          <a:p>
            <a:pPr algn="ctr"/>
            <a:r>
              <a:rPr lang="th-TH" sz="2000" b="1" dirty="0" smtClean="0"/>
              <a:t>เม.ย.-มิ.ย. ๖2</a:t>
            </a:r>
            <a:endParaRPr lang="th-TH" sz="2000" b="1" dirty="0"/>
          </a:p>
        </p:txBody>
      </p:sp>
      <p:sp>
        <p:nvSpPr>
          <p:cNvPr id="25" name="มนมุมสี่เหลี่ยมผืนผ้าด้านทแยงมุม 11"/>
          <p:cNvSpPr/>
          <p:nvPr/>
        </p:nvSpPr>
        <p:spPr>
          <a:xfrm>
            <a:off x="10666766" y="1575628"/>
            <a:ext cx="1349404" cy="859147"/>
          </a:xfrm>
          <a:prstGeom prst="round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Q3 2562</a:t>
            </a:r>
          </a:p>
          <a:p>
            <a:pPr algn="ctr"/>
            <a:r>
              <a:rPr lang="th-TH" sz="2000" b="1" dirty="0" smtClean="0"/>
              <a:t>ก.ค.-ก.ย. ๖2</a:t>
            </a:r>
            <a:endParaRPr lang="th-TH" sz="2000" b="1" dirty="0"/>
          </a:p>
        </p:txBody>
      </p:sp>
    </p:spTree>
    <p:extLst>
      <p:ext uri="{BB962C8B-B14F-4D97-AF65-F5344CB8AC3E}">
        <p14:creationId xmlns:p14="http://schemas.microsoft.com/office/powerpoint/2010/main" val="967018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4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กรอบการพิจารณาการจัดทำหลักสูตร</a:t>
            </a:r>
            <a:endParaRPr lang="th-TH" sz="4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th-TH" sz="4000" b="1" dirty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กรอบการดำเนินงานศูนย์พึ่งได้ </a:t>
            </a:r>
            <a:r>
              <a:rPr lang="th-TH" sz="4000" b="1" dirty="0" smtClean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กระทรวงสาธารณสุข</a:t>
            </a:r>
          </a:p>
          <a:p>
            <a:r>
              <a:rPr lang="th-TH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การดูแล </a:t>
            </a:r>
            <a:r>
              <a:rPr lang="en-US" sz="4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Case</a:t>
            </a:r>
          </a:p>
          <a:p>
            <a:r>
              <a:rPr lang="th-TH" sz="4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สถานการณ์ปัญหา</a:t>
            </a:r>
            <a:endParaRPr lang="th-TH" sz="4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2991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87270" y="473685"/>
            <a:ext cx="10998826" cy="83334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4800" b="1" dirty="0" smtClean="0">
                <a:solidFill>
                  <a:schemeClr val="accent6">
                    <a:lumMod val="75000"/>
                  </a:schemeClr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กรอบการ</a:t>
            </a:r>
            <a:r>
              <a:rPr lang="th-TH" sz="4800" b="1" dirty="0">
                <a:solidFill>
                  <a:schemeClr val="accent6">
                    <a:lumMod val="75000"/>
                  </a:schemeClr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ดำเนินงานศูนย์พึ่งได้ กระทรวง</a:t>
            </a:r>
            <a:r>
              <a:rPr lang="th-TH" sz="4800" b="1" dirty="0" smtClean="0">
                <a:solidFill>
                  <a:schemeClr val="accent6">
                    <a:lumMod val="75000"/>
                  </a:schemeClr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สาธารณสุข</a:t>
            </a:r>
            <a:endParaRPr lang="th-TH" sz="4800" dirty="0"/>
          </a:p>
        </p:txBody>
      </p:sp>
      <p:sp>
        <p:nvSpPr>
          <p:cNvPr id="5" name="ตัวแทนเนื้อหา 2"/>
          <p:cNvSpPr txBox="1">
            <a:spLocks/>
          </p:cNvSpPr>
          <p:nvPr/>
        </p:nvSpPr>
        <p:spPr>
          <a:xfrm>
            <a:off x="2449586" y="1427272"/>
            <a:ext cx="5360026" cy="143020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h" dirty="0" smtClean="0">
                <a:solidFill>
                  <a:schemeClr val="accent5"/>
                </a:solidFill>
              </a:rPr>
              <a:t>มติ</a:t>
            </a:r>
            <a:r>
              <a:rPr lang="th-TH" dirty="0" smtClean="0">
                <a:solidFill>
                  <a:schemeClr val="accent5"/>
                </a:solidFill>
              </a:rPr>
              <a:t> </a:t>
            </a:r>
            <a:r>
              <a:rPr lang="th" dirty="0" smtClean="0">
                <a:solidFill>
                  <a:schemeClr val="accent5"/>
                </a:solidFill>
              </a:rPr>
              <a:t>ครม. เมื่อวันที่ 29 มิถุนายน 2542</a:t>
            </a:r>
            <a:endParaRPr lang="th-TH" dirty="0" smtClean="0">
              <a:solidFill>
                <a:schemeClr val="accent5"/>
              </a:solidFill>
            </a:endParaRPr>
          </a:p>
          <a:p>
            <a:pPr marL="0" lvl="0" indent="0">
              <a:buNone/>
            </a:pPr>
            <a:r>
              <a:rPr lang="th-TH" dirty="0" smtClean="0">
                <a:solidFill>
                  <a:schemeClr val="accent5">
                    <a:lumMod val="75000"/>
                  </a:schemeClr>
                </a:solidFill>
              </a:rPr>
              <a:t>“ </a:t>
            </a:r>
            <a:r>
              <a:rPr lang="th" dirty="0" smtClean="0">
                <a:solidFill>
                  <a:schemeClr val="accent5">
                    <a:lumMod val="75000"/>
                  </a:schemeClr>
                </a:solidFill>
              </a:rPr>
              <a:t>เห็นชอบ</a:t>
            </a:r>
            <a:r>
              <a:rPr lang="th" dirty="0">
                <a:solidFill>
                  <a:schemeClr val="accent5">
                    <a:lumMod val="75000"/>
                  </a:schemeClr>
                </a:solidFill>
              </a:rPr>
              <a:t>ให้มีการจัดตั้ง</a:t>
            </a:r>
            <a:r>
              <a:rPr lang="th" dirty="0">
                <a:solidFill>
                  <a:schemeClr val="accent5">
                    <a:lumMod val="75000"/>
                  </a:schemeClr>
                </a:solidFill>
                <a:latin typeface="Tw Cen MT" panose="020B0602020104020603" pitchFamily="34" charset="0"/>
              </a:rPr>
              <a:t>ศูนย์บริการ</a:t>
            </a:r>
            <a:r>
              <a:rPr lang="th" dirty="0">
                <a:solidFill>
                  <a:schemeClr val="accent5">
                    <a:lumMod val="75000"/>
                  </a:schemeClr>
                </a:solidFill>
              </a:rPr>
              <a:t>ช่วยเหลือเด็กและสตรีในภาวะวิกฤติจากความ</a:t>
            </a:r>
            <a:r>
              <a:rPr lang="th" dirty="0" smtClean="0">
                <a:solidFill>
                  <a:schemeClr val="accent5">
                    <a:lumMod val="75000"/>
                  </a:schemeClr>
                </a:solidFill>
              </a:rPr>
              <a:t>รุนแรง</a:t>
            </a:r>
            <a:r>
              <a:rPr lang="th-TH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th" dirty="0" smtClean="0">
                <a:solidFill>
                  <a:schemeClr val="accent5">
                    <a:lumMod val="75000"/>
                  </a:schemeClr>
                </a:solidFill>
              </a:rPr>
              <a:t>โดย</a:t>
            </a:r>
            <a:r>
              <a:rPr lang="th" dirty="0">
                <a:solidFill>
                  <a:schemeClr val="accent5">
                    <a:lumMod val="75000"/>
                  </a:schemeClr>
                </a:solidFill>
              </a:rPr>
              <a:t>ทีมสห</a:t>
            </a:r>
            <a:r>
              <a:rPr lang="th" dirty="0" smtClean="0">
                <a:solidFill>
                  <a:schemeClr val="accent5">
                    <a:lumMod val="75000"/>
                  </a:schemeClr>
                </a:solidFill>
              </a:rPr>
              <a:t>วิชาชีพ</a:t>
            </a:r>
            <a:r>
              <a:rPr lang="th-TH" dirty="0" smtClean="0">
                <a:solidFill>
                  <a:schemeClr val="accent5">
                    <a:lumMod val="75000"/>
                  </a:schemeClr>
                </a:solidFill>
              </a:rPr>
              <a:t>”</a:t>
            </a:r>
            <a:endParaRPr lang="th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th-TH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th-TH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6" name="ตัวแทนเนื้อหา 2"/>
          <p:cNvSpPr txBox="1">
            <a:spLocks/>
          </p:cNvSpPr>
          <p:nvPr/>
        </p:nvSpPr>
        <p:spPr>
          <a:xfrm>
            <a:off x="5234057" y="2977725"/>
            <a:ext cx="6811617" cy="48900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buNone/>
            </a:pPr>
            <a:r>
              <a:rPr lang="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กฎหมายที่เกี่ยวข้องกับการทำงานของศูนย์</a:t>
            </a:r>
            <a:r>
              <a:rPr lang="th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พึ่งได</a:t>
            </a:r>
            <a:endParaRPr lang="th" sz="28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" name="Shape 81"/>
          <p:cNvSpPr/>
          <p:nvPr/>
        </p:nvSpPr>
        <p:spPr>
          <a:xfrm>
            <a:off x="193186" y="2977725"/>
            <a:ext cx="4512800" cy="3777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th" dirty="0"/>
              <a:t>รัฐธรรมนูญแห่งราชอาณาจักร</a:t>
            </a:r>
            <a:r>
              <a:rPr lang="th" dirty="0" smtClean="0"/>
              <a:t>ไทยพ.ศ.25</a:t>
            </a:r>
            <a:r>
              <a:rPr lang="en-US" dirty="0" smtClean="0"/>
              <a:t>60</a:t>
            </a:r>
            <a:endParaRPr lang="th" dirty="0"/>
          </a:p>
        </p:txBody>
      </p:sp>
      <p:sp>
        <p:nvSpPr>
          <p:cNvPr id="11" name="Shape 78"/>
          <p:cNvSpPr txBox="1"/>
          <p:nvPr/>
        </p:nvSpPr>
        <p:spPr>
          <a:xfrm>
            <a:off x="193186" y="3334726"/>
            <a:ext cx="4512800" cy="328197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th" dirty="0" smtClean="0"/>
              <a:t>มาตรา4 ศักด์</a:t>
            </a:r>
            <a:r>
              <a:rPr lang="th" dirty="0"/>
              <a:t>ศรีความเป็นมนุษย์</a:t>
            </a:r>
          </a:p>
          <a:p>
            <a:pPr lvl="0">
              <a:spcBef>
                <a:spcPts val="0"/>
              </a:spcBef>
              <a:buNone/>
            </a:pPr>
            <a:r>
              <a:rPr lang="th" dirty="0" smtClean="0"/>
              <a:t>มาตรา5 </a:t>
            </a:r>
            <a:r>
              <a:rPr lang="th" dirty="0"/>
              <a:t>ประชาชนทุกคนต้องได้รับความคุ้มครองทางกฎหมาย</a:t>
            </a:r>
          </a:p>
          <a:p>
            <a:pPr lvl="0">
              <a:spcBef>
                <a:spcPts val="0"/>
              </a:spcBef>
              <a:buNone/>
            </a:pPr>
            <a:r>
              <a:rPr lang="th" dirty="0" smtClean="0"/>
              <a:t>มาตรา30  </a:t>
            </a:r>
            <a:r>
              <a:rPr lang="th" dirty="0"/>
              <a:t>ความเสมอภาคทางเพศ</a:t>
            </a:r>
          </a:p>
          <a:p>
            <a:pPr lvl="0">
              <a:spcBef>
                <a:spcPts val="0"/>
              </a:spcBef>
              <a:buNone/>
            </a:pPr>
            <a:r>
              <a:rPr lang="th" dirty="0" smtClean="0"/>
              <a:t>มาตรา53</a:t>
            </a:r>
            <a:r>
              <a:rPr lang="th" dirty="0" smtClean="0">
                <a:solidFill>
                  <a:schemeClr val="dk1"/>
                </a:solidFill>
              </a:rPr>
              <a:t> </a:t>
            </a:r>
            <a:r>
              <a:rPr lang="th" dirty="0">
                <a:solidFill>
                  <a:schemeClr val="dk1"/>
                </a:solidFill>
              </a:rPr>
              <a:t>เด็ก เยาวชนและบุคคลในครอบครัว มีสิทธิได้รับความคุ้มครองโดยรัฐ จากการใช้ความรุนแรง</a:t>
            </a:r>
          </a:p>
          <a:p>
            <a:pPr lvl="0">
              <a:spcBef>
                <a:spcPts val="0"/>
              </a:spcBef>
              <a:buNone/>
            </a:pPr>
            <a:r>
              <a:rPr lang="th" dirty="0" smtClean="0">
                <a:solidFill>
                  <a:schemeClr val="dk1"/>
                </a:solidFill>
              </a:rPr>
              <a:t>มาตรา80 </a:t>
            </a:r>
            <a:r>
              <a:rPr lang="th" dirty="0">
                <a:solidFill>
                  <a:schemeClr val="dk1"/>
                </a:solidFill>
              </a:rPr>
              <a:t>รัฐต้องคุ้มครองและพัฒนาเด็กและเยาวชน ส่งเสริมความเสมอภาคของหญิงและชาย เสริมสร้างและพัฒนาความเป็นปึกแผ่นของครอบครัวและความเข้มแข็งของชุมชน </a:t>
            </a:r>
          </a:p>
        </p:txBody>
      </p:sp>
      <p:sp>
        <p:nvSpPr>
          <p:cNvPr id="15" name="ตัวแทนเนื้อหา 2"/>
          <p:cNvSpPr txBox="1">
            <a:spLocks/>
          </p:cNvSpPr>
          <p:nvPr/>
        </p:nvSpPr>
        <p:spPr>
          <a:xfrm>
            <a:off x="5234057" y="3466733"/>
            <a:ext cx="6811617" cy="337649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0"/>
              </a:spcBef>
              <a:buNone/>
            </a:pPr>
            <a:r>
              <a:rPr lang="th-TH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</a:t>
            </a:r>
            <a:r>
              <a:rPr lang="th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พรบ.คุ้มครองเด็ก พ.ศ.2546 มาตรา 29  เรื่องการรายงานพนักงานเจ้าหน้าที่ กรณีรับ</a:t>
            </a:r>
            <a:r>
              <a:rPr lang="th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เด็ก</a:t>
            </a:r>
            <a:r>
              <a:rPr lang="th-TH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ที่</a:t>
            </a:r>
            <a:r>
              <a:rPr lang="th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ถูก</a:t>
            </a:r>
            <a:r>
              <a:rPr lang="th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ทารุณกรรม/สงสัยถูกทารุณกรรมไว้ในความ</a:t>
            </a:r>
            <a:r>
              <a:rPr lang="th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ดูแล</a:t>
            </a:r>
            <a:endParaRPr lang="th-TH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0">
              <a:spcBef>
                <a:spcPts val="0"/>
              </a:spcBef>
              <a:buNone/>
            </a:pPr>
            <a:r>
              <a:rPr lang="th-TH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th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</a:t>
            </a:r>
            <a:r>
              <a:rPr lang="th-TH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พรบ.</a:t>
            </a:r>
            <a:r>
              <a:rPr lang="th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คุ้มครองผู้ถูกกระทำด้วยความรุนแรงในครอบครัว พ.ศ.2550 </a:t>
            </a:r>
            <a:r>
              <a:rPr lang="th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มาตรา</a:t>
            </a:r>
            <a:r>
              <a:rPr lang="th-TH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 เรื่องการ</a:t>
            </a:r>
            <a:r>
              <a:rPr lang="th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แจ้ง</a:t>
            </a:r>
            <a:r>
              <a:rPr lang="th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เหตุ</a:t>
            </a:r>
            <a:endParaRPr lang="th-TH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0">
              <a:spcBef>
                <a:spcPts val="0"/>
              </a:spcBef>
              <a:buNone/>
            </a:pPr>
            <a:r>
              <a:rPr lang="th-TH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</a:t>
            </a:r>
            <a:r>
              <a:rPr lang="th-TH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พรบ.</a:t>
            </a:r>
            <a:r>
              <a:rPr lang="th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ศาลเยาวชนและครอบครัว</a:t>
            </a:r>
            <a:r>
              <a:rPr lang="th-TH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และวิธีพิจารณาคดีเยาวชนและครอบครัว </a:t>
            </a:r>
            <a:r>
              <a:rPr lang="th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พ.ศ.2553 </a:t>
            </a:r>
            <a:r>
              <a:rPr lang="th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</a:t>
            </a:r>
            <a:r>
              <a:rPr lang="th-TH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ตรวจ ประเมินทางจิต กรณีศาลสั่งให้เป็นบุคคลไร้ความสามารถ และต้องรายงานต่อ</a:t>
            </a:r>
            <a:r>
              <a:rPr lang="th-TH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ศาล</a:t>
            </a:r>
          </a:p>
          <a:p>
            <a:pPr lvl="0">
              <a:spcBef>
                <a:spcPts val="0"/>
              </a:spcBef>
              <a:buNone/>
            </a:pPr>
            <a:r>
              <a:rPr lang="th-TH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</a:t>
            </a:r>
            <a:r>
              <a:rPr lang="th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พรบ.ป้องกันและปราบปรามการค้ามนุษย์  พ.ศ. 2551 เรื่องการประเมินอายุเด็กทาง</a:t>
            </a:r>
            <a:r>
              <a:rPr lang="th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คดี</a:t>
            </a:r>
            <a:endParaRPr lang="th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th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พรบ.</a:t>
            </a:r>
            <a:r>
              <a:rPr lang="th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ป้องกันและแก้ไขปัญหาการตั้งครรภ์ในวัยรุ่น พ.ศ.2559เรื่อง การให้การปรึกษา</a:t>
            </a:r>
            <a:r>
              <a:rPr lang="th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ทางเลือก</a:t>
            </a:r>
            <a:endParaRPr lang="th-TH" b="1" dirty="0" smtClean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th-TH" sz="1800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5</a:t>
            </a:r>
            <a:r>
              <a:rPr lang="th" sz="1800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</a:t>
            </a:r>
            <a:r>
              <a:rPr lang="th-TH" sz="1800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" sz="1800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ป.</a:t>
            </a:r>
            <a:r>
              <a:rPr lang="th" sz="1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วิอาญา (ฉบับที่ 20 ) พ.ศ.2542 กำหนดให้การ สอบสวนผู้เสียหายที่เป็นเด็กและสตรีจะต้องมีนักจิตวิทยา/นักสังคมฯเข้าร่วมในการ</a:t>
            </a:r>
            <a:r>
              <a:rPr lang="th" sz="1800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สอบสวน</a:t>
            </a:r>
            <a:endParaRPr lang="th" sz="1800" b="1" dirty="0">
              <a:solidFill>
                <a:schemeClr val="bg1"/>
              </a:solidFill>
              <a:latin typeface="Arial" panose="020B0604020202020204" pitchFamily="34" charset="0"/>
              <a:cs typeface="BrowalliaUPC" panose="020B0604020202020204" pitchFamily="34" charset="-34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th-TH" sz="1800" b="1" dirty="0" smtClean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BrowalliaUPC" panose="020B0604020202020204" pitchFamily="34" charset="-34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th-TH" sz="1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Browallia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70650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679700" y="-71142"/>
            <a:ext cx="5271125" cy="825500"/>
          </a:xfrm>
        </p:spPr>
        <p:txBody>
          <a:bodyPr/>
          <a:lstStyle/>
          <a:p>
            <a:r>
              <a:rPr lang="th-TH" sz="4800" b="1" dirty="0" smtClean="0">
                <a:latin typeface="Brush Script MT" panose="03060802040406070304" pitchFamily="66" charset="0"/>
                <a:cs typeface="JasmineUPC" panose="02020603050405020304" pitchFamily="18" charset="-34"/>
              </a:rPr>
              <a:t>การดูแล </a:t>
            </a:r>
            <a:r>
              <a:rPr lang="en-US" dirty="0" smtClean="0">
                <a:latin typeface="Comic Sans MS" panose="030F0702030302020204" pitchFamily="66" charset="0"/>
                <a:cs typeface="JasmineUPC" panose="02020603050405020304" pitchFamily="18" charset="-34"/>
              </a:rPr>
              <a:t>Case</a:t>
            </a:r>
            <a:endParaRPr lang="th-TH" dirty="0">
              <a:latin typeface="Comic Sans MS" panose="030F0702030302020204" pitchFamily="66" charset="0"/>
              <a:cs typeface="JasmineUPC" panose="02020603050405020304" pitchFamily="18" charset="-34"/>
            </a:endParaRPr>
          </a:p>
        </p:txBody>
      </p:sp>
      <p:sp>
        <p:nvSpPr>
          <p:cNvPr id="16" name="Oval 3"/>
          <p:cNvSpPr/>
          <p:nvPr/>
        </p:nvSpPr>
        <p:spPr>
          <a:xfrm>
            <a:off x="1988641" y="2893104"/>
            <a:ext cx="3887453" cy="3964896"/>
          </a:xfrm>
          <a:prstGeom prst="ellipse">
            <a:avLst/>
          </a:prstGeom>
          <a:solidFill>
            <a:schemeClr val="accent5">
              <a:lumMod val="40000"/>
              <a:lumOff val="60000"/>
              <a:alpha val="1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 sz="4800" b="1" dirty="0">
              <a:solidFill>
                <a:srgbClr val="C00000"/>
              </a:solidFill>
              <a:latin typeface="AngsanaUPC" panose="02020603050405020304" pitchFamily="18" charset="-34"/>
              <a:cs typeface="AngsanaUPC" panose="02020603050405020304" pitchFamily="18" charset="-34"/>
            </a:endParaRPr>
          </a:p>
        </p:txBody>
      </p:sp>
      <p:sp>
        <p:nvSpPr>
          <p:cNvPr id="17" name="Oval 4"/>
          <p:cNvSpPr/>
          <p:nvPr/>
        </p:nvSpPr>
        <p:spPr>
          <a:xfrm>
            <a:off x="5315262" y="2893105"/>
            <a:ext cx="3997642" cy="3964895"/>
          </a:xfrm>
          <a:prstGeom prst="ellipse">
            <a:avLst/>
          </a:prstGeom>
          <a:solidFill>
            <a:schemeClr val="bg2">
              <a:lumMod val="90000"/>
              <a:alpha val="1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 sz="2800" b="1" dirty="0">
              <a:solidFill>
                <a:schemeClr val="tx1"/>
              </a:solidFill>
              <a:latin typeface="AngsanaUPC" panose="02020603050405020304" pitchFamily="18" charset="-34"/>
              <a:cs typeface="AngsanaUPC" panose="02020603050405020304" pitchFamily="18" charset="-34"/>
            </a:endParaRPr>
          </a:p>
        </p:txBody>
      </p:sp>
      <p:sp>
        <p:nvSpPr>
          <p:cNvPr id="18" name="Oval 5"/>
          <p:cNvSpPr/>
          <p:nvPr/>
        </p:nvSpPr>
        <p:spPr>
          <a:xfrm>
            <a:off x="3635717" y="529170"/>
            <a:ext cx="4171701" cy="3093710"/>
          </a:xfrm>
          <a:prstGeom prst="ellipse">
            <a:avLst/>
          </a:prstGeom>
          <a:solidFill>
            <a:srgbClr val="FFC000">
              <a:alpha val="1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 sz="2800" dirty="0">
              <a:solidFill>
                <a:schemeClr val="tx1"/>
              </a:solidFill>
              <a:latin typeface="TH SarabunPSK" pitchFamily="34" charset="-34"/>
              <a:cs typeface="TH SarabunPSK" pitchFamily="34" charset="-34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 sz="2800" dirty="0">
              <a:solidFill>
                <a:schemeClr val="tx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9" name="กล่องข้อความ 18"/>
          <p:cNvSpPr txBox="1"/>
          <p:nvPr/>
        </p:nvSpPr>
        <p:spPr>
          <a:xfrm>
            <a:off x="4643693" y="1036705"/>
            <a:ext cx="1868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u="sng" dirty="0" smtClean="0">
                <a:solidFill>
                  <a:schemeClr val="accent2">
                    <a:lumMod val="50000"/>
                  </a:schemeClr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การแพทย์และสาธารณสุข</a:t>
            </a:r>
            <a:endParaRPr lang="th-TH" b="1" u="sng" dirty="0">
              <a:solidFill>
                <a:schemeClr val="accent2">
                  <a:lumMod val="50000"/>
                </a:schemeClr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21" name="กล่องข้อความ 20"/>
          <p:cNvSpPr txBox="1"/>
          <p:nvPr/>
        </p:nvSpPr>
        <p:spPr>
          <a:xfrm>
            <a:off x="4395923" y="1519931"/>
            <a:ext cx="264159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200" b="1" dirty="0" smtClean="0">
                <a:solidFill>
                  <a:schemeClr val="accent3">
                    <a:lumMod val="75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- วินิจฉัยและประเมินทางการแพทย์</a:t>
            </a:r>
          </a:p>
          <a:p>
            <a:r>
              <a:rPr lang="th-TH" sz="2200" b="1" dirty="0" smtClean="0">
                <a:solidFill>
                  <a:schemeClr val="accent3">
                    <a:lumMod val="75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-  รักษาทางร่างกายและจิตใจ</a:t>
            </a:r>
          </a:p>
          <a:p>
            <a:r>
              <a:rPr lang="th-TH" sz="2200" b="1" dirty="0" smtClean="0">
                <a:solidFill>
                  <a:schemeClr val="accent3">
                    <a:lumMod val="75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- ส่งเสริมป้องกัน</a:t>
            </a:r>
          </a:p>
          <a:p>
            <a:r>
              <a:rPr lang="th-TH" sz="2200" b="1" dirty="0" smtClean="0">
                <a:solidFill>
                  <a:schemeClr val="accent3">
                    <a:lumMod val="75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- ฟื้นฟูเยียวยา</a:t>
            </a:r>
            <a:endParaRPr lang="th-TH" sz="2200" b="1" dirty="0">
              <a:solidFill>
                <a:schemeClr val="accent3">
                  <a:lumMod val="75000"/>
                </a:schemeClr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22" name="กล่องข้อความ 21"/>
          <p:cNvSpPr txBox="1"/>
          <p:nvPr/>
        </p:nvSpPr>
        <p:spPr>
          <a:xfrm>
            <a:off x="7050258" y="3273006"/>
            <a:ext cx="9339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400" b="1" u="sng" dirty="0" smtClean="0">
                <a:solidFill>
                  <a:schemeClr val="accent5">
                    <a:lumMod val="75000"/>
                  </a:schemeClr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สังคม</a:t>
            </a:r>
            <a:endParaRPr lang="th-TH" sz="2400" b="1" u="sng" dirty="0">
              <a:solidFill>
                <a:schemeClr val="accent5">
                  <a:lumMod val="75000"/>
                </a:schemeClr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23" name="กล่องข้อความ 22"/>
          <p:cNvSpPr txBox="1"/>
          <p:nvPr/>
        </p:nvSpPr>
        <p:spPr>
          <a:xfrm>
            <a:off x="5947896" y="3674067"/>
            <a:ext cx="333957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dirty="0" smtClean="0">
                <a:solidFill>
                  <a:schemeClr val="accent6">
                    <a:lumMod val="75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- การประเมินและวินิจฉัยทางสังคม</a:t>
            </a:r>
          </a:p>
          <a:p>
            <a:r>
              <a:rPr lang="th-TH" sz="2000" b="1" dirty="0" smtClean="0">
                <a:solidFill>
                  <a:schemeClr val="accent6">
                    <a:lumMod val="75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-  ช่วยเหลือทางด้านสวัสดิการสังคม/การสงเคราะห์</a:t>
            </a:r>
          </a:p>
          <a:p>
            <a:r>
              <a:rPr lang="th-TH" sz="2000" b="1" dirty="0" smtClean="0">
                <a:solidFill>
                  <a:schemeClr val="accent6">
                    <a:lumMod val="75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- การประเมินความเสี่ยงต่อการถูกกระทำซ้ำ</a:t>
            </a:r>
          </a:p>
          <a:p>
            <a:r>
              <a:rPr lang="th-TH" sz="2000" b="1" dirty="0" smtClean="0">
                <a:solidFill>
                  <a:schemeClr val="accent6">
                    <a:lumMod val="75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- จัดที่พักฉุกเฉินเฉพาะหน้า เช่น 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Admit</a:t>
            </a:r>
          </a:p>
          <a:p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- </a:t>
            </a:r>
            <a:r>
              <a:rPr lang="th-TH" sz="2000" b="1" dirty="0" smtClean="0">
                <a:solidFill>
                  <a:schemeClr val="accent6">
                    <a:lumMod val="75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เยี่ยมบ้าน</a:t>
            </a:r>
          </a:p>
          <a:p>
            <a:r>
              <a:rPr lang="th-TH" sz="2000" b="1" dirty="0" smtClean="0">
                <a:solidFill>
                  <a:schemeClr val="accent6">
                    <a:lumMod val="75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- ประสานเครือข่ายภายนอก</a:t>
            </a:r>
          </a:p>
          <a:p>
            <a:r>
              <a:rPr lang="th-TH" sz="2000" b="1" dirty="0" smtClean="0">
                <a:solidFill>
                  <a:schemeClr val="accent6">
                    <a:lumMod val="75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  <a:sym typeface="Symbol" panose="05050102010706020507" pitchFamily="18" charset="2"/>
              </a:rPr>
              <a:t></a:t>
            </a:r>
            <a:r>
              <a:rPr lang="th-TH" sz="2000" b="1" dirty="0" err="1" smtClean="0">
                <a:solidFill>
                  <a:schemeClr val="accent6">
                    <a:lumMod val="75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  <a:sym typeface="Symbol" panose="05050102010706020507" pitchFamily="18" charset="2"/>
              </a:rPr>
              <a:t>พม</a:t>
            </a:r>
            <a:r>
              <a:rPr lang="th-TH" sz="2000" b="1" dirty="0" smtClean="0">
                <a:solidFill>
                  <a:schemeClr val="accent6">
                    <a:lumMod val="75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  <a:sym typeface="Symbol" panose="05050102010706020507" pitchFamily="18" charset="2"/>
              </a:rPr>
              <a:t>. (</a:t>
            </a:r>
            <a:r>
              <a:rPr lang="th-TH" sz="2000" b="1" dirty="0" err="1" smtClean="0">
                <a:solidFill>
                  <a:schemeClr val="accent6">
                    <a:lumMod val="75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  <a:sym typeface="Symbol" panose="05050102010706020507" pitchFamily="18" charset="2"/>
              </a:rPr>
              <a:t>พมจ</a:t>
            </a:r>
            <a:r>
              <a:rPr lang="th-TH" sz="2000" b="1" dirty="0" smtClean="0">
                <a:solidFill>
                  <a:schemeClr val="accent6">
                    <a:lumMod val="75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  <a:sym typeface="Symbol" panose="05050102010706020507" pitchFamily="18" charset="2"/>
              </a:rPr>
              <a:t>. บ้านพักเด็กและครอบครัว)</a:t>
            </a:r>
          </a:p>
          <a:p>
            <a:pPr marL="342900" indent="-342900">
              <a:buFont typeface="Symbol" panose="05050102010706020507" pitchFamily="18" charset="2"/>
              <a:buChar char="¨"/>
            </a:pPr>
            <a:r>
              <a:rPr lang="th-TH" sz="2000" b="1" dirty="0" err="1" smtClean="0">
                <a:solidFill>
                  <a:schemeClr val="accent6">
                    <a:lumMod val="75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  <a:sym typeface="Symbol" panose="05050102010706020507" pitchFamily="18" charset="2"/>
              </a:rPr>
              <a:t>อปท</a:t>
            </a:r>
            <a:r>
              <a:rPr lang="th-TH" sz="2000" b="1" dirty="0" smtClean="0">
                <a:solidFill>
                  <a:schemeClr val="accent6">
                    <a:lumMod val="75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  <a:sym typeface="Symbol" panose="05050102010706020507" pitchFamily="18" charset="2"/>
              </a:rPr>
              <a:t>.(เทศบาล </a:t>
            </a:r>
            <a:r>
              <a:rPr lang="th-TH" sz="2000" b="1" dirty="0" err="1" smtClean="0">
                <a:solidFill>
                  <a:schemeClr val="accent6">
                    <a:lumMod val="75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  <a:sym typeface="Symbol" panose="05050102010706020507" pitchFamily="18" charset="2"/>
              </a:rPr>
              <a:t>อบต</a:t>
            </a:r>
            <a:r>
              <a:rPr lang="th-TH" sz="2000" b="1" dirty="0" smtClean="0">
                <a:solidFill>
                  <a:schemeClr val="accent6">
                    <a:lumMod val="75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  <a:sym typeface="Symbol" panose="05050102010706020507" pitchFamily="18" charset="2"/>
              </a:rPr>
              <a:t>.)</a:t>
            </a:r>
          </a:p>
          <a:p>
            <a:pPr marL="342900" indent="-342900">
              <a:buFont typeface="Symbol" panose="05050102010706020507" pitchFamily="18" charset="2"/>
              <a:buChar char="¨"/>
            </a:pP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  <a:sym typeface="Symbol" panose="05050102010706020507" pitchFamily="18" charset="2"/>
              </a:rPr>
              <a:t>NGO</a:t>
            </a:r>
            <a:endParaRPr lang="th-TH" sz="2000" b="1" dirty="0">
              <a:solidFill>
                <a:schemeClr val="accent6">
                  <a:lumMod val="75000"/>
                </a:schemeClr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24" name="กล่องข้อความ 23"/>
          <p:cNvSpPr txBox="1"/>
          <p:nvPr/>
        </p:nvSpPr>
        <p:spPr>
          <a:xfrm>
            <a:off x="2591592" y="3375813"/>
            <a:ext cx="26518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000" b="1" u="sng" dirty="0" smtClean="0">
                <a:solidFill>
                  <a:srgbClr val="FF0000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กฎหมายและกระบวนการยุติธรรม</a:t>
            </a:r>
            <a:endParaRPr lang="th-TH" sz="2000" b="1" u="sng" dirty="0">
              <a:solidFill>
                <a:srgbClr val="FF0000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25" name="กล่องข้อความ 24"/>
          <p:cNvSpPr txBox="1"/>
          <p:nvPr/>
        </p:nvSpPr>
        <p:spPr>
          <a:xfrm>
            <a:off x="2422535" y="3743515"/>
            <a:ext cx="2750005" cy="2723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dirty="0" smtClean="0">
                <a:solidFill>
                  <a:schemeClr val="accent5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- เก็บรวบรวมหลักฐานทางนิติเวช</a:t>
            </a:r>
          </a:p>
          <a:p>
            <a:r>
              <a:rPr lang="th-TH" sz="2000" b="1" dirty="0" smtClean="0">
                <a:solidFill>
                  <a:schemeClr val="accent5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- ให้ข้อมูลเบื้องต้นทางด้านกม.</a:t>
            </a:r>
          </a:p>
          <a:p>
            <a:pPr marL="342900" indent="-342900">
              <a:buFontTx/>
              <a:buChar char="-"/>
            </a:pPr>
            <a:r>
              <a:rPr lang="th-TH" sz="2000" b="1" dirty="0" smtClean="0">
                <a:solidFill>
                  <a:schemeClr val="accent5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แจ้งเหตุ/รายงานพนักงานเจ้าหน้าที่</a:t>
            </a:r>
          </a:p>
          <a:p>
            <a:endParaRPr lang="th-TH" sz="1100" b="1" dirty="0" smtClean="0">
              <a:solidFill>
                <a:schemeClr val="accent5"/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  <a:p>
            <a:r>
              <a:rPr lang="th-TH" sz="2000" b="1" dirty="0" smtClean="0">
                <a:solidFill>
                  <a:schemeClr val="accent5">
                    <a:lumMod val="50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  <a:sym typeface="Symbol" panose="05050102010706020507" pitchFamily="18" charset="2"/>
              </a:rPr>
              <a:t>ตำรวจ -รับแจ้งความ  -ทำสำนวนคดี   </a:t>
            </a:r>
          </a:p>
          <a:p>
            <a:r>
              <a:rPr lang="th-TH" sz="2000" b="1" dirty="0" smtClean="0">
                <a:solidFill>
                  <a:schemeClr val="accent5">
                    <a:lumMod val="50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  <a:sym typeface="Symbol" panose="05050102010706020507" pitchFamily="18" charset="2"/>
              </a:rPr>
              <a:t>- หาผู้กระทำผิด ฯลฯ</a:t>
            </a:r>
          </a:p>
          <a:p>
            <a:r>
              <a:rPr lang="th-TH" sz="2000" b="1" dirty="0" smtClean="0">
                <a:solidFill>
                  <a:srgbClr val="00B0F0"/>
                </a:solidFill>
                <a:latin typeface="DilleniaUPC" panose="02020603050405020304" pitchFamily="18" charset="-34"/>
                <a:cs typeface="DilleniaUPC" panose="02020603050405020304" pitchFamily="18" charset="-34"/>
                <a:sym typeface="Symbol" panose="05050102010706020507" pitchFamily="18" charset="2"/>
              </a:rPr>
              <a:t>อัยการ  - ส่งฟ้อง – ให้คำปรึกษากม.</a:t>
            </a:r>
          </a:p>
          <a:p>
            <a:r>
              <a:rPr lang="th-TH" sz="2000" b="1" dirty="0" smtClean="0">
                <a:solidFill>
                  <a:srgbClr val="0070C0"/>
                </a:solidFill>
                <a:latin typeface="DilleniaUPC" panose="02020603050405020304" pitchFamily="18" charset="-34"/>
                <a:cs typeface="DilleniaUPC" panose="02020603050405020304" pitchFamily="18" charset="-34"/>
                <a:sym typeface="Symbol" panose="05050102010706020507" pitchFamily="18" charset="2"/>
              </a:rPr>
              <a:t>ศาล – พิพากษา - ออกคำสั่ง</a:t>
            </a:r>
          </a:p>
          <a:p>
            <a:endParaRPr lang="th-TH" sz="2000" b="1" dirty="0">
              <a:solidFill>
                <a:schemeClr val="accent5">
                  <a:lumMod val="50000"/>
                </a:schemeClr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65634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839150" y="1349235"/>
            <a:ext cx="2176530" cy="155834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สถานการณ์ความรุนแรง</a:t>
            </a:r>
            <a:endParaRPr lang="th-TH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971349" y="1231376"/>
            <a:ext cx="2338888" cy="141667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0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หลักสูตร</a:t>
            </a:r>
          </a:p>
          <a:p>
            <a:pPr algn="ctr"/>
            <a:endParaRPr lang="th-TH" sz="2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spcBef>
                <a:spcPts val="600"/>
              </a:spcBef>
            </a:pPr>
            <a:r>
              <a:rPr lang="th-TH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(รพศ</a:t>
            </a:r>
            <a:r>
              <a:rPr lang="en-US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./</a:t>
            </a:r>
            <a:r>
              <a:rPr lang="th-TH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รพท</a:t>
            </a:r>
            <a:r>
              <a:rPr lang="en-US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., </a:t>
            </a:r>
            <a:r>
              <a:rPr lang="th-TH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รพช</a:t>
            </a:r>
            <a:r>
              <a:rPr lang="en-US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., </a:t>
            </a:r>
            <a:r>
              <a:rPr lang="th-TH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รพ</a:t>
            </a:r>
            <a:r>
              <a:rPr lang="en-US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th-TH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สต</a:t>
            </a:r>
            <a:r>
              <a:rPr lang="en-US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.)</a:t>
            </a:r>
            <a:endParaRPr lang="th-TH" sz="1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916081" y="5136762"/>
            <a:ext cx="2011339" cy="141781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0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กลุ่มเสี่ยง</a:t>
            </a:r>
          </a:p>
          <a:p>
            <a:pPr algn="ctr"/>
            <a:endParaRPr lang="th-TH" sz="9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0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</a:t>
            </a:r>
            <a:r>
              <a:rPr lang="th-TH" sz="20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มาก</a:t>
            </a:r>
          </a:p>
          <a:p>
            <a:r>
              <a:rPr lang="en-US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</a:t>
            </a:r>
            <a:r>
              <a:rPr lang="th-TH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ปานกลาง</a:t>
            </a:r>
          </a:p>
          <a:p>
            <a:r>
              <a:rPr lang="en-US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th-TH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น้อย</a:t>
            </a:r>
            <a:endParaRPr lang="th-TH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4879830" y="5450615"/>
            <a:ext cx="2263516" cy="790107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Automation Surveillance</a:t>
            </a:r>
            <a:endParaRPr lang="th-TH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Down Arrow 13"/>
          <p:cNvSpPr/>
          <p:nvPr/>
        </p:nvSpPr>
        <p:spPr>
          <a:xfrm>
            <a:off x="6346650" y="3196968"/>
            <a:ext cx="234032" cy="25220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3" name="Flowchart: Alternate Process 22"/>
          <p:cNvSpPr/>
          <p:nvPr/>
        </p:nvSpPr>
        <p:spPr>
          <a:xfrm>
            <a:off x="1122578" y="3113278"/>
            <a:ext cx="10448144" cy="1562018"/>
          </a:xfrm>
          <a:prstGeom prst="flowChartAlternateProcess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6" name="Oval 15"/>
          <p:cNvSpPr/>
          <p:nvPr/>
        </p:nvSpPr>
        <p:spPr>
          <a:xfrm>
            <a:off x="5032689" y="3538027"/>
            <a:ext cx="2882118" cy="871051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การดูแลเมื่อเกิดเหตุ</a:t>
            </a:r>
            <a:endParaRPr lang="en-US" sz="16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(OSCC)</a:t>
            </a:r>
            <a:endParaRPr lang="th-TH" sz="16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Right Arrow 19"/>
          <p:cNvSpPr/>
          <p:nvPr/>
        </p:nvSpPr>
        <p:spPr>
          <a:xfrm>
            <a:off x="4180361" y="1939714"/>
            <a:ext cx="626307" cy="3447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8" name="Oval 17"/>
          <p:cNvSpPr/>
          <p:nvPr/>
        </p:nvSpPr>
        <p:spPr>
          <a:xfrm>
            <a:off x="8067665" y="3250103"/>
            <a:ext cx="3129986" cy="1432456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การฟื้นฟูหลังเกิดเหตุ</a:t>
            </a:r>
          </a:p>
          <a:p>
            <a:pPr algn="ctr"/>
            <a:r>
              <a:rPr lang="th-TH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(มหาดไทย</a:t>
            </a:r>
            <a:r>
              <a:rPr lang="en-US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</a:t>
            </a:r>
            <a:r>
              <a:rPr lang="th-TH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พม</a:t>
            </a:r>
            <a:r>
              <a:rPr lang="en-US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.,</a:t>
            </a:r>
            <a:r>
              <a:rPr lang="th-TH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ศึกษา</a:t>
            </a:r>
            <a:r>
              <a:rPr lang="en-US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.,</a:t>
            </a:r>
            <a:r>
              <a:rPr lang="th-TH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สธ</a:t>
            </a:r>
            <a:r>
              <a:rPr lang="en-US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th-TH" sz="11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(รพช</a:t>
            </a:r>
            <a:r>
              <a:rPr lang="en-US" sz="11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.,</a:t>
            </a:r>
            <a:r>
              <a:rPr lang="th-TH" sz="11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รพ</a:t>
            </a:r>
            <a:r>
              <a:rPr lang="en-US" sz="11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th-TH" sz="11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สต</a:t>
            </a:r>
            <a:r>
              <a:rPr lang="en-US" sz="11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.)</a:t>
            </a:r>
            <a:r>
              <a:rPr lang="en-US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th-TH" sz="16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1589599" y="3320248"/>
            <a:ext cx="3290231" cy="1238732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การป้องกันก่อนเกิดเหตุ</a:t>
            </a:r>
          </a:p>
          <a:p>
            <a:pPr algn="ctr"/>
            <a:r>
              <a:rPr lang="th-TH" sz="12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th-TH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มหาดไทย</a:t>
            </a:r>
            <a:r>
              <a:rPr lang="en-US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</a:t>
            </a:r>
            <a:r>
              <a:rPr lang="th-TH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พม</a:t>
            </a:r>
            <a:r>
              <a:rPr lang="en-US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.,</a:t>
            </a:r>
            <a:r>
              <a:rPr lang="th-TH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ศึกษา</a:t>
            </a:r>
            <a:r>
              <a:rPr lang="en-US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.,</a:t>
            </a:r>
            <a:r>
              <a:rPr lang="th-TH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สธ</a:t>
            </a:r>
            <a:r>
              <a:rPr lang="en-US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th-TH" sz="10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(รพช</a:t>
            </a:r>
            <a:r>
              <a:rPr lang="en-US" sz="10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.,</a:t>
            </a:r>
            <a:r>
              <a:rPr lang="th-TH" sz="10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รพ</a:t>
            </a:r>
            <a:r>
              <a:rPr lang="en-US" sz="10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th-TH" sz="10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สต</a:t>
            </a:r>
            <a:r>
              <a:rPr lang="en-US" sz="10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.)</a:t>
            </a:r>
            <a:r>
              <a:rPr lang="en-US" sz="12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th-TH" sz="12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Left Arrow 23"/>
          <p:cNvSpPr/>
          <p:nvPr/>
        </p:nvSpPr>
        <p:spPr>
          <a:xfrm>
            <a:off x="4150473" y="5723325"/>
            <a:ext cx="469777" cy="2446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5" name="Down Arrow 24"/>
          <p:cNvSpPr/>
          <p:nvPr/>
        </p:nvSpPr>
        <p:spPr>
          <a:xfrm>
            <a:off x="2927415" y="4719056"/>
            <a:ext cx="307299" cy="3898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6" name="Down Arrow 25"/>
          <p:cNvSpPr/>
          <p:nvPr/>
        </p:nvSpPr>
        <p:spPr>
          <a:xfrm>
            <a:off x="5976112" y="2712797"/>
            <a:ext cx="368943" cy="35819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7" name="TextBox 26"/>
          <p:cNvSpPr txBox="1"/>
          <p:nvPr/>
        </p:nvSpPr>
        <p:spPr>
          <a:xfrm>
            <a:off x="3927420" y="374755"/>
            <a:ext cx="4407111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Workforce</a:t>
            </a:r>
            <a:r>
              <a:rPr lang="en-US" sz="32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Focus</a:t>
            </a:r>
            <a:endParaRPr lang="th-TH" sz="3200" b="1" dirty="0">
              <a:solidFill>
                <a:schemeClr val="accent1">
                  <a:lumMod val="60000"/>
                  <a:lumOff val="4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Right Arrow 16"/>
          <p:cNvSpPr/>
          <p:nvPr/>
        </p:nvSpPr>
        <p:spPr>
          <a:xfrm>
            <a:off x="7729961" y="1924770"/>
            <a:ext cx="626307" cy="3447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9" name="Rounded Rectangle 18"/>
          <p:cNvSpPr/>
          <p:nvPr/>
        </p:nvSpPr>
        <p:spPr>
          <a:xfrm>
            <a:off x="8627263" y="1207381"/>
            <a:ext cx="2570387" cy="141667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0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กลุ่มเป้าหมาย</a:t>
            </a:r>
          </a:p>
          <a:p>
            <a:pPr>
              <a:spcBef>
                <a:spcPts val="600"/>
              </a:spcBef>
            </a:pPr>
            <a:r>
              <a:rPr lang="th-TH" sz="20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sz="20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Case</a:t>
            </a:r>
          </a:p>
          <a:p>
            <a:r>
              <a:rPr lang="th-TH" sz="20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ครอบครัว/ชุมชน</a:t>
            </a:r>
          </a:p>
          <a:p>
            <a:r>
              <a:rPr lang="th-TH" sz="20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บุคลากร</a:t>
            </a:r>
          </a:p>
          <a:p>
            <a:pPr algn="ctr"/>
            <a:endParaRPr lang="th-TH" sz="10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th-TH" sz="2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958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ครอบครัว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692" y="619290"/>
            <a:ext cx="10348452" cy="60763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123612" y="105951"/>
            <a:ext cx="960073" cy="141804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496051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16874" y="542317"/>
            <a:ext cx="10960726" cy="98168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4800" b="1" dirty="0" smtClean="0">
                <a:solidFill>
                  <a:schemeClr val="accent6">
                    <a:lumMod val="75000"/>
                  </a:schemeClr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กลไกการดำเนินงาน และระบบบริการศูนย์พึ่งได้ (</a:t>
            </a:r>
            <a:r>
              <a:rPr lang="en-US" sz="4800" b="1" dirty="0" smtClean="0">
                <a:solidFill>
                  <a:schemeClr val="accent6">
                    <a:lumMod val="75000"/>
                  </a:schemeClr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OSCC</a:t>
            </a:r>
            <a:r>
              <a:rPr lang="th-TH" sz="4800" b="1" dirty="0" smtClean="0">
                <a:solidFill>
                  <a:schemeClr val="accent6">
                    <a:lumMod val="75000"/>
                  </a:schemeClr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)</a:t>
            </a:r>
            <a:endParaRPr lang="th-TH" sz="4800" dirty="0"/>
          </a:p>
        </p:txBody>
      </p:sp>
      <p:graphicFrame>
        <p:nvGraphicFramePr>
          <p:cNvPr id="4" name="ตัวแทนเนื้อหา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693871629"/>
              </p:ext>
            </p:extLst>
          </p:nvPr>
        </p:nvGraphicFramePr>
        <p:xfrm>
          <a:off x="495300" y="1866900"/>
          <a:ext cx="11417300" cy="441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0953"/>
                <a:gridCol w="2986063"/>
                <a:gridCol w="2986063"/>
                <a:gridCol w="3134221"/>
              </a:tblGrid>
              <a:tr h="370840">
                <a:tc>
                  <a:txBody>
                    <a:bodyPr/>
                    <a:lstStyle/>
                    <a:p>
                      <a:endParaRPr lang="th-TH" sz="32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ระดับชาติ</a:t>
                      </a:r>
                      <a:endParaRPr lang="th-TH" sz="32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ระดับกระทรวง</a:t>
                      </a:r>
                      <a:endParaRPr lang="th-TH" sz="32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ระดับจังหวัด</a:t>
                      </a:r>
                      <a:endParaRPr lang="th-TH" sz="32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sz="32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คณะกรรมการ</a:t>
                      </a:r>
                      <a:endParaRPr lang="th-TH" sz="32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2000" b="1" dirty="0" smtClean="0">
                          <a:solidFill>
                            <a:srgbClr val="7030A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1. คณะกรรมการคุ้มครองเด็กแห่งชาติ</a:t>
                      </a:r>
                    </a:p>
                    <a:p>
                      <a:r>
                        <a:rPr lang="th-TH" sz="2000" b="1" dirty="0" smtClean="0">
                          <a:solidFill>
                            <a:srgbClr val="7030A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2. คณะกรรมการพัฒนาเด็กและเยาวชน</a:t>
                      </a:r>
                    </a:p>
                    <a:p>
                      <a:r>
                        <a:rPr lang="th-TH" sz="2000" b="1" dirty="0" smtClean="0">
                          <a:solidFill>
                            <a:srgbClr val="7030A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3. คณะกรรมการส่งเสริมและประสานงานสตรีแห่งชาติ</a:t>
                      </a:r>
                      <a:endParaRPr lang="th-TH" sz="2000" b="1" dirty="0">
                        <a:solidFill>
                          <a:srgbClr val="7030A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20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1. คณะกรรมการพัฒนาศูนย์พึ่งได้ </a:t>
                      </a:r>
                      <a:r>
                        <a:rPr lang="th-TH" sz="2000" b="1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กสธ</a:t>
                      </a:r>
                      <a:r>
                        <a:rPr lang="th-TH" sz="20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</a:t>
                      </a:r>
                    </a:p>
                    <a:p>
                      <a:endParaRPr lang="th-TH" sz="20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2000" b="1" dirty="0" smtClean="0">
                          <a:solidFill>
                            <a:srgbClr val="7030A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1. คณะกรรมการคุ้มครองเด็กระดับจังหวัด</a:t>
                      </a:r>
                    </a:p>
                    <a:p>
                      <a:r>
                        <a:rPr lang="th-TH" sz="2000" b="1" dirty="0" smtClean="0">
                          <a:solidFill>
                            <a:srgbClr val="7030A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2. คณะกรรมการพัฒนาศูนย์พึ่งได้ รพศ./</a:t>
                      </a:r>
                      <a:r>
                        <a:rPr lang="th-TH" sz="2000" b="1" dirty="0" err="1" smtClean="0">
                          <a:solidFill>
                            <a:srgbClr val="7030A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รพท</a:t>
                      </a:r>
                      <a:r>
                        <a:rPr lang="th-TH" sz="2000" b="1" dirty="0" smtClean="0">
                          <a:solidFill>
                            <a:srgbClr val="7030A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./</a:t>
                      </a:r>
                      <a:r>
                        <a:rPr lang="th-TH" sz="2000" b="1" dirty="0" err="1" smtClean="0">
                          <a:solidFill>
                            <a:srgbClr val="7030A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รพช</a:t>
                      </a:r>
                      <a:r>
                        <a:rPr lang="th-TH" sz="2000" b="1" dirty="0" smtClean="0">
                          <a:solidFill>
                            <a:srgbClr val="7030A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</a:t>
                      </a:r>
                      <a:endParaRPr lang="th-TH" sz="2000" b="1" dirty="0">
                        <a:solidFill>
                          <a:srgbClr val="7030A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512377">
                <a:tc>
                  <a:txBody>
                    <a:bodyPr/>
                    <a:lstStyle/>
                    <a:p>
                      <a:r>
                        <a:rPr lang="th-TH" sz="32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หน่วยงาน</a:t>
                      </a:r>
                      <a:endParaRPr lang="th-TH" sz="32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2000" b="1" dirty="0" smtClean="0">
                          <a:solidFill>
                            <a:srgbClr val="7030A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1. กระทรวงสาธารณสุข</a:t>
                      </a:r>
                    </a:p>
                    <a:p>
                      <a:r>
                        <a:rPr lang="th-TH" sz="2000" b="1" dirty="0" smtClean="0">
                          <a:solidFill>
                            <a:srgbClr val="7030A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2. กระทรวงการพัฒนาสังคมและความมั่นคงของมนุษย์</a:t>
                      </a:r>
                    </a:p>
                    <a:p>
                      <a:r>
                        <a:rPr lang="th-TH" sz="2000" b="1" dirty="0" smtClean="0">
                          <a:solidFill>
                            <a:srgbClr val="7030A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3. กระทรวงยุติธรรม</a:t>
                      </a:r>
                    </a:p>
                    <a:p>
                      <a:r>
                        <a:rPr lang="th-TH" sz="2000" b="1" dirty="0" smtClean="0">
                          <a:solidFill>
                            <a:srgbClr val="7030A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4. กระทรวงมหาดไทย</a:t>
                      </a:r>
                    </a:p>
                    <a:p>
                      <a:r>
                        <a:rPr lang="th-TH" sz="2000" b="1" dirty="0" smtClean="0">
                          <a:solidFill>
                            <a:srgbClr val="7030A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5. กระทรวงศึกษาธิการ</a:t>
                      </a:r>
                    </a:p>
                    <a:p>
                      <a:r>
                        <a:rPr lang="th-TH" sz="2000" b="1" dirty="0" smtClean="0">
                          <a:solidFill>
                            <a:srgbClr val="7030A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6. สำนักงานตำรวจแห่งชาติ</a:t>
                      </a:r>
                    </a:p>
                    <a:p>
                      <a:r>
                        <a:rPr lang="th-TH" sz="2000" b="1" dirty="0" smtClean="0">
                          <a:solidFill>
                            <a:srgbClr val="7030A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7.</a:t>
                      </a:r>
                      <a:r>
                        <a:rPr lang="th-TH" sz="2000" b="1" baseline="0" dirty="0" smtClean="0">
                          <a:solidFill>
                            <a:srgbClr val="7030A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สำนักงานอัยการสูงสุด</a:t>
                      </a:r>
                      <a:endParaRPr lang="th-TH" sz="2000" b="1" dirty="0">
                        <a:solidFill>
                          <a:srgbClr val="7030A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20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 1. กรมสุขภาพจิต</a:t>
                      </a:r>
                    </a:p>
                    <a:p>
                      <a:r>
                        <a:rPr lang="th-TH" sz="20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 2. กรมอนามัย</a:t>
                      </a:r>
                    </a:p>
                    <a:p>
                      <a:r>
                        <a:rPr lang="th-TH" sz="20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 3. กรมการแพทย์</a:t>
                      </a:r>
                    </a:p>
                    <a:p>
                      <a:r>
                        <a:rPr lang="th-TH" sz="20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 4. กรมควบคุมโรค</a:t>
                      </a:r>
                    </a:p>
                    <a:p>
                      <a:endParaRPr lang="th-TH" sz="20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2000" b="1" dirty="0" smtClean="0">
                          <a:solidFill>
                            <a:srgbClr val="7030A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1. </a:t>
                      </a:r>
                      <a:r>
                        <a:rPr lang="th-TH" sz="2000" b="1" dirty="0" err="1" smtClean="0">
                          <a:solidFill>
                            <a:srgbClr val="7030A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สสจ</a:t>
                      </a:r>
                      <a:r>
                        <a:rPr lang="th-TH" sz="2000" b="1" dirty="0" smtClean="0">
                          <a:solidFill>
                            <a:srgbClr val="7030A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 76 จังหวัด</a:t>
                      </a:r>
                    </a:p>
                    <a:p>
                      <a:r>
                        <a:rPr lang="th-TH" sz="2000" b="1" dirty="0" smtClean="0">
                          <a:solidFill>
                            <a:srgbClr val="7030A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2. รพศ./</a:t>
                      </a:r>
                      <a:r>
                        <a:rPr lang="th-TH" sz="2000" b="1" dirty="0" err="1" smtClean="0">
                          <a:solidFill>
                            <a:srgbClr val="7030A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รพท</a:t>
                      </a:r>
                      <a:r>
                        <a:rPr lang="th-TH" sz="2000" b="1" dirty="0" smtClean="0">
                          <a:solidFill>
                            <a:srgbClr val="7030A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 116 แห่ง (2547) + </a:t>
                      </a:r>
                      <a:r>
                        <a:rPr lang="th-TH" sz="2000" b="1" dirty="0" err="1" smtClean="0">
                          <a:solidFill>
                            <a:srgbClr val="7030A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กทม</a:t>
                      </a:r>
                      <a:r>
                        <a:rPr lang="th-TH" sz="2000" b="1" dirty="0" smtClean="0">
                          <a:solidFill>
                            <a:srgbClr val="7030A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4 แห่ง</a:t>
                      </a:r>
                    </a:p>
                    <a:p>
                      <a:r>
                        <a:rPr lang="th-TH" sz="2000" b="1" dirty="0" smtClean="0">
                          <a:solidFill>
                            <a:srgbClr val="7030A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3. </a:t>
                      </a:r>
                      <a:r>
                        <a:rPr lang="th-TH" sz="2000" b="1" dirty="0" err="1" smtClean="0">
                          <a:solidFill>
                            <a:srgbClr val="7030A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รพช</a:t>
                      </a:r>
                      <a:r>
                        <a:rPr lang="th-TH" sz="2000" b="1" dirty="0" smtClean="0">
                          <a:solidFill>
                            <a:srgbClr val="7030A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 723 แห่ง (2556)</a:t>
                      </a:r>
                    </a:p>
                    <a:p>
                      <a:r>
                        <a:rPr lang="th-TH" sz="2000" b="1" dirty="0" smtClean="0">
                          <a:solidFill>
                            <a:srgbClr val="7030A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4. รพสต. </a:t>
                      </a:r>
                      <a:r>
                        <a:rPr lang="th-TH" sz="2000" b="1" baseline="0" dirty="0" smtClean="0">
                          <a:solidFill>
                            <a:srgbClr val="7030A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(ใน 4 จังหวัดนำร่อง ชุมพร ระยอง ขอนแก่น ปทุมธานี)</a:t>
                      </a:r>
                      <a:endParaRPr lang="th-TH" sz="2000" b="1" dirty="0">
                        <a:solidFill>
                          <a:srgbClr val="7030A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650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ชื่อเรื่อง 1"/>
          <p:cNvSpPr>
            <a:spLocks noGrp="1"/>
          </p:cNvSpPr>
          <p:nvPr>
            <p:ph type="title"/>
          </p:nvPr>
        </p:nvSpPr>
        <p:spPr>
          <a:xfrm>
            <a:off x="316874" y="542317"/>
            <a:ext cx="10960726" cy="98168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4800" b="1" dirty="0" smtClean="0">
                <a:solidFill>
                  <a:schemeClr val="accent6">
                    <a:lumMod val="75000"/>
                  </a:schemeClr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การบริการศูนย์พึ่งได้ (</a:t>
            </a:r>
            <a:r>
              <a:rPr lang="en-US" sz="4800" b="1" dirty="0" smtClean="0">
                <a:solidFill>
                  <a:schemeClr val="accent6">
                    <a:lumMod val="75000"/>
                  </a:schemeClr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OSCC</a:t>
            </a:r>
            <a:r>
              <a:rPr lang="th-TH" sz="4800" b="1" dirty="0" smtClean="0">
                <a:solidFill>
                  <a:schemeClr val="accent6">
                    <a:lumMod val="75000"/>
                  </a:schemeClr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)</a:t>
            </a:r>
            <a:endParaRPr lang="th-TH" sz="4800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quarter" idx="13"/>
          </p:nvPr>
        </p:nvSpPr>
        <p:spPr>
          <a:xfrm>
            <a:off x="404037" y="1754373"/>
            <a:ext cx="10735340" cy="3902148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/>
            <a:r>
              <a:rPr lang="th" sz="2800" b="1" dirty="0">
                <a:solidFill>
                  <a:schemeClr val="bg1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ให้บริการแบบครบวงจร ครอบคลุมทั้งด้านการแพทย์ กฎหมายและสังคม</a:t>
            </a:r>
            <a:r>
              <a:rPr lang="th" sz="2800" b="1" dirty="0" smtClean="0">
                <a:solidFill>
                  <a:schemeClr val="bg1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สงเคราะห์</a:t>
            </a:r>
            <a:endParaRPr lang="th-TH" sz="2800" b="1" dirty="0" smtClean="0">
              <a:solidFill>
                <a:schemeClr val="bg1"/>
              </a:solidFill>
              <a:latin typeface="JasmineUPC" panose="02020603050405020304" pitchFamily="18" charset="-34"/>
              <a:cs typeface="JasmineUPC" panose="02020603050405020304" pitchFamily="18" charset="-34"/>
            </a:endParaRPr>
          </a:p>
          <a:p>
            <a:pPr lvl="0"/>
            <a:r>
              <a:rPr lang="th" sz="2800" b="1" dirty="0" smtClean="0">
                <a:solidFill>
                  <a:schemeClr val="bg1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การบูร</a:t>
            </a:r>
            <a:r>
              <a:rPr lang="th" sz="2800" b="1" dirty="0">
                <a:solidFill>
                  <a:schemeClr val="bg1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ณาการ</a:t>
            </a:r>
            <a:r>
              <a:rPr lang="th" sz="2800" b="1" dirty="0" smtClean="0">
                <a:solidFill>
                  <a:schemeClr val="bg1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ช่วยเหลือผู้หญิง</a:t>
            </a:r>
            <a:r>
              <a:rPr lang="th" sz="2800" b="1" dirty="0">
                <a:solidFill>
                  <a:schemeClr val="bg1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ที่ประสบปัญหาท้องไม่</a:t>
            </a:r>
            <a:r>
              <a:rPr lang="th" sz="2800" b="1" dirty="0" smtClean="0">
                <a:solidFill>
                  <a:schemeClr val="bg1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พร้อม</a:t>
            </a:r>
            <a:endParaRPr lang="th-TH" sz="2800" b="1" dirty="0" smtClean="0">
              <a:solidFill>
                <a:schemeClr val="bg1"/>
              </a:solidFill>
              <a:latin typeface="JasmineUPC" panose="02020603050405020304" pitchFamily="18" charset="-34"/>
              <a:cs typeface="JasmineUPC" panose="02020603050405020304" pitchFamily="18" charset="-34"/>
            </a:endParaRPr>
          </a:p>
          <a:p>
            <a:pPr lvl="0"/>
            <a:r>
              <a:rPr lang="th" sz="2800" b="1" dirty="0" smtClean="0">
                <a:solidFill>
                  <a:schemeClr val="bg1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บูรณา</a:t>
            </a:r>
            <a:r>
              <a:rPr lang="th" sz="2800" b="1" dirty="0">
                <a:solidFill>
                  <a:schemeClr val="bg1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การการคัดกรอง ช่วยเหลือผู้หญิงและเด็กที่ตกเป็นเหยื่อการค้ามนุษย์ การประสานส่งตรวจเพื่อประเมินอายุของ</a:t>
            </a:r>
            <a:r>
              <a:rPr lang="th" sz="2800" b="1" dirty="0" smtClean="0">
                <a:solidFill>
                  <a:schemeClr val="bg1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เหยื่อ</a:t>
            </a:r>
            <a:endParaRPr lang="th-TH" sz="2800" b="1" dirty="0" smtClean="0">
              <a:solidFill>
                <a:schemeClr val="bg1"/>
              </a:solidFill>
              <a:latin typeface="JasmineUPC" panose="02020603050405020304" pitchFamily="18" charset="-34"/>
              <a:cs typeface="JasmineUPC" panose="02020603050405020304" pitchFamily="18" charset="-34"/>
            </a:endParaRPr>
          </a:p>
          <a:p>
            <a:r>
              <a:rPr lang="th" sz="2800" b="1" dirty="0">
                <a:solidFill>
                  <a:schemeClr val="bg1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มีระบบการรักษาความลับ ตั้งแต่การซักประวัติ ตรวจรักษา การจัดหาที่พักที่</a:t>
            </a:r>
            <a:r>
              <a:rPr lang="th" sz="2800" b="1" dirty="0" smtClean="0">
                <a:solidFill>
                  <a:schemeClr val="bg1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ปลอดภัย</a:t>
            </a:r>
            <a:endParaRPr lang="th-TH" sz="2800" b="1" dirty="0" smtClean="0">
              <a:solidFill>
                <a:schemeClr val="bg1"/>
              </a:solidFill>
              <a:latin typeface="JasmineUPC" panose="02020603050405020304" pitchFamily="18" charset="-34"/>
              <a:cs typeface="JasmineUPC" panose="02020603050405020304" pitchFamily="18" charset="-34"/>
            </a:endParaRPr>
          </a:p>
          <a:p>
            <a:r>
              <a:rPr lang="th-TH" sz="2800" b="1" dirty="0" smtClean="0">
                <a:solidFill>
                  <a:schemeClr val="bg1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การ</a:t>
            </a:r>
            <a:r>
              <a:rPr lang="th" sz="2800" b="1" dirty="0" smtClean="0">
                <a:solidFill>
                  <a:schemeClr val="bg1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ให้คำแนะนำ</a:t>
            </a:r>
            <a:r>
              <a:rPr lang="th-TH" sz="2800" b="1" dirty="0" smtClean="0">
                <a:solidFill>
                  <a:schemeClr val="bg1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และ</a:t>
            </a:r>
            <a:r>
              <a:rPr lang="th" sz="2800" b="1" dirty="0" smtClean="0">
                <a:solidFill>
                  <a:schemeClr val="bg1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ประสานงาน</a:t>
            </a:r>
            <a:r>
              <a:rPr lang="th" sz="2800" b="1" dirty="0">
                <a:solidFill>
                  <a:schemeClr val="bg1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ทางด้านกฎหมาย</a:t>
            </a:r>
          </a:p>
          <a:p>
            <a:pPr lvl="0"/>
            <a:endParaRPr lang="th" sz="2400" b="1" dirty="0">
              <a:solidFill>
                <a:schemeClr val="dk1"/>
              </a:solidFill>
              <a:latin typeface="JasmineUPC" panose="02020603050405020304" pitchFamily="18" charset="-34"/>
              <a:cs typeface="JasmineUPC" panose="02020603050405020304" pitchFamily="18" charset="-34"/>
            </a:endParaRP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322735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17500" y="473685"/>
            <a:ext cx="11568596" cy="83334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4800" b="1" dirty="0" smtClean="0">
                <a:solidFill>
                  <a:schemeClr val="accent6">
                    <a:lumMod val="75000"/>
                  </a:schemeClr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กรอบการ</a:t>
            </a:r>
            <a:r>
              <a:rPr lang="th-TH" sz="4800" b="1" dirty="0">
                <a:solidFill>
                  <a:schemeClr val="accent6">
                    <a:lumMod val="75000"/>
                  </a:schemeClr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ดำเนินงานศูนย์พึ่งได้ กระทรวง</a:t>
            </a:r>
            <a:r>
              <a:rPr lang="th-TH" sz="4800" b="1" dirty="0" smtClean="0">
                <a:solidFill>
                  <a:schemeClr val="accent6">
                    <a:lumMod val="75000"/>
                  </a:schemeClr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สาธารณสุข (ต่อ)</a:t>
            </a:r>
            <a:endParaRPr lang="th-TH" sz="4800" dirty="0"/>
          </a:p>
        </p:txBody>
      </p:sp>
      <p:sp>
        <p:nvSpPr>
          <p:cNvPr id="8" name="ตัวแทนเนื้อหา 2"/>
          <p:cNvSpPr txBox="1">
            <a:spLocks/>
          </p:cNvSpPr>
          <p:nvPr/>
        </p:nvSpPr>
        <p:spPr>
          <a:xfrm>
            <a:off x="1001570" y="1466425"/>
            <a:ext cx="10593529" cy="8703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ร่างพ.ร.บ.คุ้มครอง</a:t>
            </a:r>
            <a:r>
              <a:rPr lang="th-TH" sz="4400" b="1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สวัสดิ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ภาพบุคคลในครอบครัว พ.ศ. .....</a:t>
            </a:r>
            <a:endParaRPr lang="th" sz="4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9" name="ตัวแทนเนื้อหา 2"/>
          <p:cNvSpPr txBox="1">
            <a:spLocks/>
          </p:cNvSpPr>
          <p:nvPr/>
        </p:nvSpPr>
        <p:spPr>
          <a:xfrm>
            <a:off x="1256748" y="2496198"/>
            <a:ext cx="9690099" cy="426020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0"/>
              </a:spcBef>
              <a:buNone/>
            </a:pPr>
            <a:r>
              <a:rPr lang="th-TH" sz="3200" b="1" dirty="0" smtClean="0">
                <a:solidFill>
                  <a:schemeClr val="accent5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1. รัฐมนตรีว่าการ </a:t>
            </a:r>
            <a:r>
              <a:rPr lang="th-TH" sz="3200" b="1" dirty="0" err="1" smtClean="0">
                <a:solidFill>
                  <a:schemeClr val="accent5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พม</a:t>
            </a:r>
            <a:r>
              <a:rPr lang="th-TH" sz="3200" b="1" dirty="0" smtClean="0">
                <a:solidFill>
                  <a:schemeClr val="accent5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-TH" sz="3200" b="1" dirty="0" err="1" smtClean="0">
                <a:solidFill>
                  <a:schemeClr val="accent5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สธ</a:t>
            </a:r>
            <a:r>
              <a:rPr lang="th-TH" sz="3200" b="1" dirty="0" smtClean="0">
                <a:solidFill>
                  <a:schemeClr val="accent5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 และ มท. รักษาการตามพระราชบัญญัตินี้</a:t>
            </a:r>
          </a:p>
          <a:p>
            <a:pPr lvl="0">
              <a:spcBef>
                <a:spcPts val="0"/>
              </a:spcBef>
              <a:buNone/>
            </a:pPr>
            <a:r>
              <a:rPr lang="th-TH" sz="3200" b="1" dirty="0" smtClean="0">
                <a:solidFill>
                  <a:schemeClr val="accent5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2. คณะกรรมการนโยบายและยุทธศาสตร์ครอบครัวแห่งชาติ (ปลัดกระทรวงสาธารณสุขเป็นกรรมการโดยตำแหน่ง)</a:t>
            </a:r>
          </a:p>
          <a:p>
            <a:pPr lvl="0">
              <a:spcBef>
                <a:spcPts val="0"/>
              </a:spcBef>
              <a:buNone/>
            </a:pPr>
            <a:r>
              <a:rPr lang="th-TH" sz="3200" b="1" dirty="0" smtClean="0">
                <a:solidFill>
                  <a:schemeClr val="accent5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3. ศูนย์ส่งเสริมสถาบันครอบครัว (ทุกจังหวัด)</a:t>
            </a:r>
          </a:p>
          <a:p>
            <a:pPr lvl="0">
              <a:spcBef>
                <a:spcPts val="0"/>
              </a:spcBef>
              <a:buNone/>
            </a:pPr>
            <a:r>
              <a:rPr lang="th-TH" sz="3200" b="1" dirty="0">
                <a:solidFill>
                  <a:schemeClr val="accent5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4. </a:t>
            </a:r>
            <a:r>
              <a:rPr lang="th-TH" sz="3200" b="1" dirty="0" smtClean="0">
                <a:solidFill>
                  <a:schemeClr val="accent5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ศูนย์พัฒนาครอบครัวในชุมชน (</a:t>
            </a:r>
            <a:r>
              <a:rPr lang="th-TH" sz="3200" b="1" dirty="0" err="1" smtClean="0">
                <a:solidFill>
                  <a:schemeClr val="accent5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ศพค</a:t>
            </a:r>
            <a:r>
              <a:rPr lang="th-TH" sz="3200" b="1" dirty="0" smtClean="0">
                <a:solidFill>
                  <a:schemeClr val="accent5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.)</a:t>
            </a:r>
          </a:p>
          <a:p>
            <a:pPr lvl="0">
              <a:spcBef>
                <a:spcPts val="0"/>
              </a:spcBef>
              <a:buNone/>
            </a:pPr>
            <a:r>
              <a:rPr lang="th-TH" sz="3200" b="1" dirty="0" smtClean="0">
                <a:solidFill>
                  <a:schemeClr val="accent5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5. มาตรการคุ้มครอง</a:t>
            </a:r>
            <a:r>
              <a:rPr lang="th-TH" sz="3200" b="1" dirty="0" err="1" smtClean="0">
                <a:solidFill>
                  <a:schemeClr val="accent5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สวัสดิ</a:t>
            </a:r>
            <a:r>
              <a:rPr lang="th-TH" sz="3200" b="1" dirty="0" smtClean="0">
                <a:solidFill>
                  <a:schemeClr val="accent5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ภาพ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th-TH" sz="2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เมือพบเห็นความรุนแรงในครอบครัว ให้มีหน้าที่ แจ้งต่อพนักงานเจ้าหน้าที่/ศูนย์</a:t>
            </a:r>
            <a:r>
              <a:rPr lang="th-TH" sz="2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ส่งเสริมสถาบันครอบครัว </a:t>
            </a:r>
            <a:endParaRPr lang="th-TH" sz="2600" b="1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0">
              <a:spcBef>
                <a:spcPts val="0"/>
              </a:spcBef>
              <a:buFontTx/>
              <a:buChar char="-"/>
            </a:pPr>
            <a:r>
              <a:rPr lang="th-TH" sz="2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บำบัด รักษา ฟื้นฟู  ผู้ถูกกระทำความรุนแรง แก้ไข บำบัด รักษา </a:t>
            </a:r>
            <a:r>
              <a:rPr lang="th-TH" sz="2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ฟื้นฟู</a:t>
            </a:r>
            <a:r>
              <a:rPr lang="th-TH" sz="2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ผู้กระทำ</a:t>
            </a:r>
            <a:r>
              <a:rPr lang="th-TH" sz="2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ความรุนแรง </a:t>
            </a:r>
            <a:r>
              <a:rPr lang="th-TH" sz="2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ในการปรับเปลี่ยนพฤติกรรมและป้องกันมิให้กระทำซ้ำอีก</a:t>
            </a:r>
          </a:p>
          <a:p>
            <a:pPr marL="0" lvl="0" indent="0">
              <a:spcBef>
                <a:spcPts val="0"/>
              </a:spcBef>
              <a:buNone/>
            </a:pPr>
            <a:endParaRPr lang="th-TH" sz="2600" b="1" dirty="0">
              <a:solidFill>
                <a:srgbClr val="FF0000"/>
              </a:solidFill>
              <a:latin typeface="Arial" panose="020B0604020202020204" pitchFamily="34" charset="0"/>
              <a:cs typeface="BrowalliaUPC" panose="020B0604020202020204" pitchFamily="34" charset="-34"/>
            </a:endParaRPr>
          </a:p>
          <a:p>
            <a:pPr lvl="0">
              <a:spcBef>
                <a:spcPts val="0"/>
              </a:spcBef>
              <a:buNone/>
            </a:pPr>
            <a:endParaRPr lang="th-TH" sz="2800" b="1" dirty="0">
              <a:solidFill>
                <a:srgbClr val="FF0000"/>
              </a:solidFill>
              <a:latin typeface="Arial" panose="020B0604020202020204" pitchFamily="34" charset="0"/>
              <a:cs typeface="BrowalliaUPC" panose="020B0604020202020204" pitchFamily="34" charset="-34"/>
            </a:endParaRPr>
          </a:p>
          <a:p>
            <a:pPr lvl="0">
              <a:spcBef>
                <a:spcPts val="0"/>
              </a:spcBef>
              <a:buNone/>
            </a:pPr>
            <a:endParaRPr lang="th-TH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Browallia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332695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768600" y="656617"/>
            <a:ext cx="5931525" cy="99438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6000" b="1" dirty="0" smtClean="0">
                <a:latin typeface="IrisUPC" panose="020B0604020202020204" pitchFamily="34" charset="-34"/>
                <a:cs typeface="IrisUPC" panose="020B0604020202020204" pitchFamily="34" charset="-34"/>
              </a:rPr>
              <a:t>เป้าหมาย</a:t>
            </a:r>
            <a:endParaRPr lang="th-TH" sz="6000" b="1" dirty="0"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8" name="สี่เหลี่ยมผืนผ้ามุมมน 7"/>
          <p:cNvSpPr/>
          <p:nvPr/>
        </p:nvSpPr>
        <p:spPr>
          <a:xfrm>
            <a:off x="2768600" y="2171700"/>
            <a:ext cx="54610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6000" b="1" dirty="0" smtClean="0">
                <a:latin typeface="IrisUPC" panose="020B0604020202020204" pitchFamily="34" charset="-34"/>
                <a:cs typeface="IrisUPC" panose="020B0604020202020204" pitchFamily="34" charset="-34"/>
              </a:rPr>
              <a:t>1. ผู้ถูกกระทำรุนแรง</a:t>
            </a:r>
            <a:endParaRPr lang="th-TH" sz="6000" b="1" dirty="0"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10" name="สี่เหลี่ยมผืนผ้ามุมมน 9"/>
          <p:cNvSpPr/>
          <p:nvPr/>
        </p:nvSpPr>
        <p:spPr>
          <a:xfrm>
            <a:off x="2768600" y="3505200"/>
            <a:ext cx="54610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6000" b="1" dirty="0" smtClean="0">
                <a:latin typeface="IrisUPC" panose="020B0604020202020204" pitchFamily="34" charset="-34"/>
                <a:cs typeface="IrisUPC" panose="020B0604020202020204" pitchFamily="34" charset="-34"/>
              </a:rPr>
              <a:t>2. ผู้กระทำรุนแรง</a:t>
            </a:r>
            <a:endParaRPr lang="th-TH" sz="6000" b="1" dirty="0"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311723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1856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โครงการพัฒนาหลักสูตรและพัฒนาศักยภาพบุคลากรที่ปฏิบัติงานศูนย์พึ่งได้ในเขตสุขภาพที่ ๘</a:t>
            </a:r>
            <a:endParaRPr lang="th-TH" b="1" cap="none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4" name="ตัวแทนเนื้อหา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834032770"/>
              </p:ext>
            </p:extLst>
          </p:nvPr>
        </p:nvGraphicFramePr>
        <p:xfrm>
          <a:off x="0" y="1047135"/>
          <a:ext cx="12192000" cy="1538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0"/>
              </a:tblGrid>
              <a:tr h="353177">
                <a:tc>
                  <a:txBody>
                    <a:bodyPr/>
                    <a:lstStyle/>
                    <a:p>
                      <a:r>
                        <a:rPr lang="th-TH" sz="3200" b="1" kern="1200" dirty="0" smtClean="0">
                          <a:solidFill>
                            <a:schemeClr val="lt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๑. ความเป็นมา</a:t>
                      </a:r>
                      <a:endParaRPr lang="en-US" sz="3200" b="1" kern="1200" dirty="0">
                        <a:solidFill>
                          <a:schemeClr val="lt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  <a:tr h="959430">
                <a:tc>
                  <a:txBody>
                    <a:bodyPr/>
                    <a:lstStyle/>
                    <a:p>
                      <a:r>
                        <a:rPr lang="th-TH" sz="3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การดำเนินงานศูนย์พึ่งได้ (</a:t>
                      </a:r>
                      <a:r>
                        <a:rPr lang="en-US" sz="3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OSCC</a:t>
                      </a:r>
                      <a:r>
                        <a:rPr lang="th-TH" sz="3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) ของกระทรวงสาธารณสุข</a:t>
                      </a:r>
                      <a:endParaRPr lang="th-TH" sz="3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สี่เหลี่ยมด้านขนาน 4"/>
          <p:cNvSpPr/>
          <p:nvPr/>
        </p:nvSpPr>
        <p:spPr>
          <a:xfrm>
            <a:off x="607901" y="3094655"/>
            <a:ext cx="2695737" cy="956258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การจัดบริการ</a:t>
            </a:r>
            <a:endParaRPr lang="th-TH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แผนผังลําดับงาน: กระบวนการสำรอง 10"/>
          <p:cNvSpPr/>
          <p:nvPr/>
        </p:nvSpPr>
        <p:spPr>
          <a:xfrm>
            <a:off x="607900" y="4559883"/>
            <a:ext cx="2598935" cy="569723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การพัฒนาความรู้</a:t>
            </a:r>
            <a:endParaRPr lang="th-TH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ลูกศรขวา 12"/>
          <p:cNvSpPr/>
          <p:nvPr/>
        </p:nvSpPr>
        <p:spPr>
          <a:xfrm>
            <a:off x="5098159" y="4311226"/>
            <a:ext cx="457335" cy="4973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9" name="สี่เหลี่ยมด้านขนาน 4"/>
          <p:cNvSpPr/>
          <p:nvPr/>
        </p:nvSpPr>
        <p:spPr>
          <a:xfrm>
            <a:off x="6327059" y="3014255"/>
            <a:ext cx="5864942" cy="1036658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ในรพ. เน้นตั้งรับและจัดการ </a:t>
            </a:r>
            <a:r>
              <a:rPr lang="en-US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case</a:t>
            </a:r>
            <a:endParaRPr lang="th-TH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06477" y="5494860"/>
            <a:ext cx="3495368" cy="1171411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การจัดเก็บข้อมูล</a:t>
            </a:r>
            <a:endParaRPr lang="th-TH" sz="2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แผนผังลําดับงาน: กระบวนการสำรอง 10"/>
          <p:cNvSpPr/>
          <p:nvPr/>
        </p:nvSpPr>
        <p:spPr>
          <a:xfrm>
            <a:off x="6754762" y="4367972"/>
            <a:ext cx="5058696" cy="569723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บุคลากรศูนย์พึ่งได้ เน้น แก้ปัญหา</a:t>
            </a:r>
            <a:endParaRPr lang="th-TH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6327058" y="5275192"/>
            <a:ext cx="5088193" cy="1171411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เพื่อการรายงาน มากกว่าการใช้ประโยชน์</a:t>
            </a:r>
            <a:endParaRPr lang="th-TH" sz="2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063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679700" y="-71142"/>
            <a:ext cx="5271125" cy="825500"/>
          </a:xfrm>
        </p:spPr>
        <p:txBody>
          <a:bodyPr/>
          <a:lstStyle/>
          <a:p>
            <a:r>
              <a:rPr lang="th-TH" sz="4800" b="1" dirty="0" smtClean="0">
                <a:latin typeface="Brush Script MT" panose="03060802040406070304" pitchFamily="66" charset="0"/>
                <a:cs typeface="JasmineUPC" panose="02020603050405020304" pitchFamily="18" charset="-34"/>
              </a:rPr>
              <a:t>การดูแล </a:t>
            </a:r>
            <a:r>
              <a:rPr lang="en-US" dirty="0" smtClean="0">
                <a:latin typeface="Comic Sans MS" panose="030F0702030302020204" pitchFamily="66" charset="0"/>
                <a:cs typeface="JasmineUPC" panose="02020603050405020304" pitchFamily="18" charset="-34"/>
              </a:rPr>
              <a:t>Case</a:t>
            </a:r>
            <a:endParaRPr lang="th-TH" dirty="0">
              <a:latin typeface="Comic Sans MS" panose="030F0702030302020204" pitchFamily="66" charset="0"/>
              <a:cs typeface="JasmineUPC" panose="02020603050405020304" pitchFamily="18" charset="-34"/>
            </a:endParaRPr>
          </a:p>
        </p:txBody>
      </p:sp>
      <p:sp>
        <p:nvSpPr>
          <p:cNvPr id="16" name="Oval 3"/>
          <p:cNvSpPr/>
          <p:nvPr/>
        </p:nvSpPr>
        <p:spPr>
          <a:xfrm>
            <a:off x="1988641" y="2893104"/>
            <a:ext cx="3887453" cy="3964896"/>
          </a:xfrm>
          <a:prstGeom prst="ellipse">
            <a:avLst/>
          </a:prstGeom>
          <a:solidFill>
            <a:schemeClr val="accent5">
              <a:lumMod val="40000"/>
              <a:lumOff val="60000"/>
              <a:alpha val="1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 sz="4800" b="1" dirty="0">
              <a:solidFill>
                <a:srgbClr val="C00000"/>
              </a:solidFill>
              <a:latin typeface="AngsanaUPC" panose="02020603050405020304" pitchFamily="18" charset="-34"/>
              <a:cs typeface="AngsanaUPC" panose="02020603050405020304" pitchFamily="18" charset="-34"/>
            </a:endParaRPr>
          </a:p>
        </p:txBody>
      </p:sp>
      <p:sp>
        <p:nvSpPr>
          <p:cNvPr id="17" name="Oval 4"/>
          <p:cNvSpPr/>
          <p:nvPr/>
        </p:nvSpPr>
        <p:spPr>
          <a:xfrm>
            <a:off x="5315262" y="2893105"/>
            <a:ext cx="3997642" cy="3964895"/>
          </a:xfrm>
          <a:prstGeom prst="ellipse">
            <a:avLst/>
          </a:prstGeom>
          <a:solidFill>
            <a:schemeClr val="bg2">
              <a:lumMod val="90000"/>
              <a:alpha val="1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 sz="2800" b="1" dirty="0">
              <a:solidFill>
                <a:schemeClr val="tx1"/>
              </a:solidFill>
              <a:latin typeface="AngsanaUPC" panose="02020603050405020304" pitchFamily="18" charset="-34"/>
              <a:cs typeface="AngsanaUPC" panose="02020603050405020304" pitchFamily="18" charset="-34"/>
            </a:endParaRPr>
          </a:p>
        </p:txBody>
      </p:sp>
      <p:sp>
        <p:nvSpPr>
          <p:cNvPr id="18" name="Oval 5"/>
          <p:cNvSpPr/>
          <p:nvPr/>
        </p:nvSpPr>
        <p:spPr>
          <a:xfrm>
            <a:off x="3681033" y="694095"/>
            <a:ext cx="4171701" cy="3093710"/>
          </a:xfrm>
          <a:prstGeom prst="ellipse">
            <a:avLst/>
          </a:prstGeom>
          <a:solidFill>
            <a:srgbClr val="FFC000">
              <a:alpha val="1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 sz="2800" dirty="0">
              <a:solidFill>
                <a:schemeClr val="tx1"/>
              </a:solidFill>
              <a:latin typeface="TH SarabunPSK" pitchFamily="34" charset="-34"/>
              <a:cs typeface="TH SarabunPSK" pitchFamily="34" charset="-34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 sz="2800" dirty="0">
              <a:solidFill>
                <a:schemeClr val="tx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9" name="กล่องข้อความ 18"/>
          <p:cNvSpPr txBox="1"/>
          <p:nvPr/>
        </p:nvSpPr>
        <p:spPr>
          <a:xfrm>
            <a:off x="4641102" y="1245342"/>
            <a:ext cx="1868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u="sng" dirty="0" smtClean="0">
                <a:solidFill>
                  <a:schemeClr val="accent2">
                    <a:lumMod val="50000"/>
                  </a:schemeClr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การแพทย์และสาธารณสุข</a:t>
            </a:r>
            <a:endParaRPr lang="th-TH" b="1" u="sng" dirty="0">
              <a:solidFill>
                <a:schemeClr val="accent2">
                  <a:lumMod val="50000"/>
                </a:schemeClr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21" name="กล่องข้อความ 20"/>
          <p:cNvSpPr txBox="1"/>
          <p:nvPr/>
        </p:nvSpPr>
        <p:spPr>
          <a:xfrm>
            <a:off x="4393332" y="1728568"/>
            <a:ext cx="264159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200" b="1" dirty="0" smtClean="0">
                <a:solidFill>
                  <a:schemeClr val="accent3">
                    <a:lumMod val="75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- วินิจฉัยและประเมินทางการแพทย์</a:t>
            </a:r>
          </a:p>
          <a:p>
            <a:r>
              <a:rPr lang="th-TH" sz="2200" b="1" dirty="0" smtClean="0">
                <a:solidFill>
                  <a:schemeClr val="accent3">
                    <a:lumMod val="75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-  รักษาทางร่างกายและจิตใจ</a:t>
            </a:r>
          </a:p>
          <a:p>
            <a:r>
              <a:rPr lang="th-TH" sz="2200" b="1" dirty="0" smtClean="0">
                <a:solidFill>
                  <a:schemeClr val="accent3">
                    <a:lumMod val="75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- ส่งเสริมป้องกัน</a:t>
            </a:r>
          </a:p>
          <a:p>
            <a:r>
              <a:rPr lang="th-TH" sz="2200" b="1" dirty="0" smtClean="0">
                <a:solidFill>
                  <a:schemeClr val="accent3">
                    <a:lumMod val="75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- ฟื้นฟูเยียวยา</a:t>
            </a:r>
            <a:endParaRPr lang="th-TH" sz="2200" b="1" dirty="0">
              <a:solidFill>
                <a:schemeClr val="accent3">
                  <a:lumMod val="75000"/>
                </a:schemeClr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22" name="กล่องข้อความ 21"/>
          <p:cNvSpPr txBox="1"/>
          <p:nvPr/>
        </p:nvSpPr>
        <p:spPr>
          <a:xfrm>
            <a:off x="7050258" y="3273006"/>
            <a:ext cx="9339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400" b="1" u="sng" dirty="0" smtClean="0">
                <a:solidFill>
                  <a:schemeClr val="accent5">
                    <a:lumMod val="75000"/>
                  </a:schemeClr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สังคม</a:t>
            </a:r>
            <a:endParaRPr lang="th-TH" sz="2400" b="1" u="sng" dirty="0">
              <a:solidFill>
                <a:schemeClr val="accent5">
                  <a:lumMod val="75000"/>
                </a:schemeClr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23" name="กล่องข้อความ 22"/>
          <p:cNvSpPr txBox="1"/>
          <p:nvPr/>
        </p:nvSpPr>
        <p:spPr>
          <a:xfrm>
            <a:off x="5799477" y="3740184"/>
            <a:ext cx="333957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dirty="0" smtClean="0">
                <a:solidFill>
                  <a:schemeClr val="accent6">
                    <a:lumMod val="75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- การประเมินและวินิจฉัยทางสังคม</a:t>
            </a:r>
          </a:p>
          <a:p>
            <a:r>
              <a:rPr lang="th-TH" sz="2000" b="1" dirty="0" smtClean="0">
                <a:solidFill>
                  <a:schemeClr val="accent6">
                    <a:lumMod val="75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-  ช่วยเหลือทางด้านสวัสดิการสังคม/การสงเคราะห์</a:t>
            </a:r>
          </a:p>
          <a:p>
            <a:r>
              <a:rPr lang="th-TH" sz="2000" b="1" dirty="0" smtClean="0">
                <a:solidFill>
                  <a:schemeClr val="accent6">
                    <a:lumMod val="75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- การประเมินความเสี่ยงต่อการถูกกระทำซ้ำ</a:t>
            </a:r>
          </a:p>
          <a:p>
            <a:r>
              <a:rPr lang="th-TH" sz="2000" b="1" dirty="0" smtClean="0">
                <a:solidFill>
                  <a:schemeClr val="accent6">
                    <a:lumMod val="75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- จัดที่พักฉุกเฉินเฉพาะหน้า เช่น 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Admit</a:t>
            </a:r>
          </a:p>
          <a:p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- </a:t>
            </a:r>
            <a:r>
              <a:rPr lang="th-TH" sz="2000" b="1" dirty="0" smtClean="0">
                <a:solidFill>
                  <a:schemeClr val="accent6">
                    <a:lumMod val="75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เยี่ยมบ้าน</a:t>
            </a:r>
          </a:p>
          <a:p>
            <a:r>
              <a:rPr lang="th-TH" sz="2000" b="1" dirty="0" smtClean="0">
                <a:solidFill>
                  <a:schemeClr val="accent6">
                    <a:lumMod val="75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- ประสานเครือข่ายภายนอก</a:t>
            </a:r>
          </a:p>
          <a:p>
            <a:r>
              <a:rPr lang="th-TH" sz="2000" b="1" dirty="0" smtClean="0">
                <a:solidFill>
                  <a:schemeClr val="accent6">
                    <a:lumMod val="75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  <a:sym typeface="Symbol" panose="05050102010706020507" pitchFamily="18" charset="2"/>
              </a:rPr>
              <a:t></a:t>
            </a:r>
            <a:r>
              <a:rPr lang="th-TH" sz="2000" b="1" dirty="0" err="1" smtClean="0">
                <a:solidFill>
                  <a:schemeClr val="accent6">
                    <a:lumMod val="75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  <a:sym typeface="Symbol" panose="05050102010706020507" pitchFamily="18" charset="2"/>
              </a:rPr>
              <a:t>พม</a:t>
            </a:r>
            <a:r>
              <a:rPr lang="th-TH" sz="2000" b="1" dirty="0" smtClean="0">
                <a:solidFill>
                  <a:schemeClr val="accent6">
                    <a:lumMod val="75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  <a:sym typeface="Symbol" panose="05050102010706020507" pitchFamily="18" charset="2"/>
              </a:rPr>
              <a:t>. (</a:t>
            </a:r>
            <a:r>
              <a:rPr lang="th-TH" sz="2000" b="1" dirty="0" err="1" smtClean="0">
                <a:solidFill>
                  <a:schemeClr val="accent6">
                    <a:lumMod val="75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  <a:sym typeface="Symbol" panose="05050102010706020507" pitchFamily="18" charset="2"/>
              </a:rPr>
              <a:t>พมจ</a:t>
            </a:r>
            <a:r>
              <a:rPr lang="th-TH" sz="2000" b="1" dirty="0" smtClean="0">
                <a:solidFill>
                  <a:schemeClr val="accent6">
                    <a:lumMod val="75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  <a:sym typeface="Symbol" panose="05050102010706020507" pitchFamily="18" charset="2"/>
              </a:rPr>
              <a:t>. บ้านพักเด็กและครอบครัว)</a:t>
            </a:r>
          </a:p>
          <a:p>
            <a:pPr marL="342900" indent="-342900">
              <a:buFont typeface="Symbol" panose="05050102010706020507" pitchFamily="18" charset="2"/>
              <a:buChar char="¨"/>
            </a:pPr>
            <a:r>
              <a:rPr lang="th-TH" sz="2000" b="1" dirty="0" err="1" smtClean="0">
                <a:solidFill>
                  <a:schemeClr val="accent6">
                    <a:lumMod val="75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  <a:sym typeface="Symbol" panose="05050102010706020507" pitchFamily="18" charset="2"/>
              </a:rPr>
              <a:t>อปท</a:t>
            </a:r>
            <a:r>
              <a:rPr lang="th-TH" sz="2000" b="1" dirty="0" smtClean="0">
                <a:solidFill>
                  <a:schemeClr val="accent6">
                    <a:lumMod val="75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  <a:sym typeface="Symbol" panose="05050102010706020507" pitchFamily="18" charset="2"/>
              </a:rPr>
              <a:t>.(เทศบาล </a:t>
            </a:r>
            <a:r>
              <a:rPr lang="th-TH" sz="2000" b="1" dirty="0" err="1" smtClean="0">
                <a:solidFill>
                  <a:schemeClr val="accent6">
                    <a:lumMod val="75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  <a:sym typeface="Symbol" panose="05050102010706020507" pitchFamily="18" charset="2"/>
              </a:rPr>
              <a:t>อบต</a:t>
            </a:r>
            <a:r>
              <a:rPr lang="th-TH" sz="2000" b="1" dirty="0" smtClean="0">
                <a:solidFill>
                  <a:schemeClr val="accent6">
                    <a:lumMod val="75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  <a:sym typeface="Symbol" panose="05050102010706020507" pitchFamily="18" charset="2"/>
              </a:rPr>
              <a:t>.)</a:t>
            </a:r>
          </a:p>
          <a:p>
            <a:pPr marL="342900" indent="-342900">
              <a:buFont typeface="Symbol" panose="05050102010706020507" pitchFamily="18" charset="2"/>
              <a:buChar char="¨"/>
            </a:pP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  <a:sym typeface="Symbol" panose="05050102010706020507" pitchFamily="18" charset="2"/>
              </a:rPr>
              <a:t>NGO</a:t>
            </a:r>
            <a:endParaRPr lang="th-TH" sz="2000" b="1" dirty="0">
              <a:solidFill>
                <a:schemeClr val="accent6">
                  <a:lumMod val="75000"/>
                </a:schemeClr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24" name="กล่องข้อความ 23"/>
          <p:cNvSpPr txBox="1"/>
          <p:nvPr/>
        </p:nvSpPr>
        <p:spPr>
          <a:xfrm>
            <a:off x="2591592" y="3375813"/>
            <a:ext cx="26518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000" b="1" u="sng" dirty="0" smtClean="0">
                <a:solidFill>
                  <a:srgbClr val="FF0000"/>
                </a:solidFill>
                <a:latin typeface="IrisUPC" panose="020B0604020202020204" pitchFamily="34" charset="-34"/>
                <a:cs typeface="IrisUPC" panose="020B0604020202020204" pitchFamily="34" charset="-34"/>
              </a:rPr>
              <a:t>กฎหมายและกระบวนการยุติธรรม</a:t>
            </a:r>
            <a:endParaRPr lang="th-TH" sz="2000" b="1" u="sng" dirty="0">
              <a:solidFill>
                <a:srgbClr val="FF0000"/>
              </a:solidFill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25" name="กล่องข้อความ 24"/>
          <p:cNvSpPr txBox="1"/>
          <p:nvPr/>
        </p:nvSpPr>
        <p:spPr>
          <a:xfrm>
            <a:off x="2493455" y="3734671"/>
            <a:ext cx="2750005" cy="2723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dirty="0" smtClean="0">
                <a:solidFill>
                  <a:schemeClr val="accent5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- เก็บรวบรวมหลักฐานทางนิติเวช</a:t>
            </a:r>
          </a:p>
          <a:p>
            <a:r>
              <a:rPr lang="th-TH" sz="2000" b="1" dirty="0" smtClean="0">
                <a:solidFill>
                  <a:schemeClr val="accent5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- ให้ข้อมูลเบื้องต้นทางด้านกม.</a:t>
            </a:r>
          </a:p>
          <a:p>
            <a:pPr marL="342900" indent="-342900">
              <a:buFontTx/>
              <a:buChar char="-"/>
            </a:pPr>
            <a:r>
              <a:rPr lang="th-TH" sz="2000" b="1" dirty="0" smtClean="0">
                <a:solidFill>
                  <a:schemeClr val="accent5"/>
                </a:solidFill>
                <a:latin typeface="DilleniaUPC" panose="02020603050405020304" pitchFamily="18" charset="-34"/>
                <a:cs typeface="DilleniaUPC" panose="02020603050405020304" pitchFamily="18" charset="-34"/>
              </a:rPr>
              <a:t>แจ้งเหตุ/รายงานพนักงานเจ้าหน้าที่</a:t>
            </a:r>
          </a:p>
          <a:p>
            <a:endParaRPr lang="th-TH" sz="1100" b="1" dirty="0" smtClean="0">
              <a:solidFill>
                <a:schemeClr val="accent5"/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  <a:p>
            <a:r>
              <a:rPr lang="th-TH" sz="2000" b="1" dirty="0" smtClean="0">
                <a:solidFill>
                  <a:schemeClr val="accent5">
                    <a:lumMod val="50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  <a:sym typeface="Symbol" panose="05050102010706020507" pitchFamily="18" charset="2"/>
              </a:rPr>
              <a:t>ตำรวจ -รับแจ้งความ  -ทำสำนวนคดี   </a:t>
            </a:r>
          </a:p>
          <a:p>
            <a:r>
              <a:rPr lang="th-TH" sz="2000" b="1" dirty="0" smtClean="0">
                <a:solidFill>
                  <a:schemeClr val="accent5">
                    <a:lumMod val="50000"/>
                  </a:schemeClr>
                </a:solidFill>
                <a:latin typeface="DilleniaUPC" panose="02020603050405020304" pitchFamily="18" charset="-34"/>
                <a:cs typeface="DilleniaUPC" panose="02020603050405020304" pitchFamily="18" charset="-34"/>
                <a:sym typeface="Symbol" panose="05050102010706020507" pitchFamily="18" charset="2"/>
              </a:rPr>
              <a:t>- หาผู้กระทำผิด ฯลฯ</a:t>
            </a:r>
          </a:p>
          <a:p>
            <a:r>
              <a:rPr lang="th-TH" sz="2000" b="1" dirty="0" smtClean="0">
                <a:solidFill>
                  <a:srgbClr val="00B0F0"/>
                </a:solidFill>
                <a:latin typeface="DilleniaUPC" panose="02020603050405020304" pitchFamily="18" charset="-34"/>
                <a:cs typeface="DilleniaUPC" panose="02020603050405020304" pitchFamily="18" charset="-34"/>
                <a:sym typeface="Symbol" panose="05050102010706020507" pitchFamily="18" charset="2"/>
              </a:rPr>
              <a:t>อัยการ  - ส่งฟ้อง – ให้คำปรึกษากม.</a:t>
            </a:r>
          </a:p>
          <a:p>
            <a:r>
              <a:rPr lang="th-TH" sz="2000" b="1" dirty="0" smtClean="0">
                <a:solidFill>
                  <a:srgbClr val="0070C0"/>
                </a:solidFill>
                <a:latin typeface="DilleniaUPC" panose="02020603050405020304" pitchFamily="18" charset="-34"/>
                <a:cs typeface="DilleniaUPC" panose="02020603050405020304" pitchFamily="18" charset="-34"/>
                <a:sym typeface="Symbol" panose="05050102010706020507" pitchFamily="18" charset="2"/>
              </a:rPr>
              <a:t>ศาล – พิพากษา - ออกคำสั่ง</a:t>
            </a:r>
          </a:p>
          <a:p>
            <a:endParaRPr lang="th-TH" sz="2000" b="1" dirty="0">
              <a:solidFill>
                <a:schemeClr val="accent5">
                  <a:lumMod val="50000"/>
                </a:schemeClr>
              </a:solidFill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26014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744685" y="279357"/>
            <a:ext cx="4286875" cy="80098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h-TH" sz="4800" b="1" dirty="0" smtClean="0">
                <a:latin typeface="IrisUPC" panose="020B0604020202020204" pitchFamily="34" charset="-34"/>
                <a:cs typeface="IrisUPC" panose="020B0604020202020204" pitchFamily="34" charset="-34"/>
              </a:rPr>
              <a:t>การดำเนินงาน</a:t>
            </a:r>
            <a:endParaRPr lang="th-TH" sz="4800" b="1" dirty="0"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5" name="สี่เหลี่ยมด้านขนาน 4"/>
          <p:cNvSpPr/>
          <p:nvPr/>
        </p:nvSpPr>
        <p:spPr>
          <a:xfrm>
            <a:off x="2514600" y="1562951"/>
            <a:ext cx="2161086" cy="487680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>
                <a:latin typeface="IrisUPC" panose="020B0604020202020204" pitchFamily="34" charset="-34"/>
                <a:cs typeface="IrisUPC" panose="020B0604020202020204" pitchFamily="34" charset="-34"/>
              </a:rPr>
              <a:t>ผู้ถูกกระทำ</a:t>
            </a:r>
            <a:endParaRPr lang="th-TH" sz="3600" b="1" dirty="0"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6" name="สี่เหลี่ยมด้านขนาน 5"/>
          <p:cNvSpPr/>
          <p:nvPr/>
        </p:nvSpPr>
        <p:spPr>
          <a:xfrm>
            <a:off x="7637006" y="1470921"/>
            <a:ext cx="1715179" cy="487680"/>
          </a:xfrm>
          <a:prstGeom prst="parallelogram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3200" b="1" dirty="0" smtClean="0">
                <a:latin typeface="IrisUPC" panose="020B0604020202020204" pitchFamily="34" charset="-34"/>
                <a:cs typeface="IrisUPC" panose="020B0604020202020204" pitchFamily="34" charset="-34"/>
              </a:rPr>
              <a:t>ผู้กระทำ</a:t>
            </a:r>
            <a:endParaRPr lang="th-TH" sz="3200" b="1" dirty="0"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8" name="กล่องข้อความ 7"/>
          <p:cNvSpPr txBox="1"/>
          <p:nvPr/>
        </p:nvSpPr>
        <p:spPr>
          <a:xfrm>
            <a:off x="1381125" y="2410134"/>
            <a:ext cx="3987981" cy="107721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3200" b="1" dirty="0" smtClean="0"/>
              <a:t>ให้การช่วยเหลือตามมาตรฐานการให้บริการศูนย์พึ่งได้</a:t>
            </a:r>
            <a:endParaRPr lang="th-TH" sz="3200" b="1" dirty="0"/>
          </a:p>
        </p:txBody>
      </p:sp>
      <p:sp>
        <p:nvSpPr>
          <p:cNvPr id="10" name="กล่องข้อความ 9"/>
          <p:cNvSpPr txBox="1"/>
          <p:nvPr/>
        </p:nvSpPr>
        <p:spPr>
          <a:xfrm>
            <a:off x="6564710" y="2360450"/>
            <a:ext cx="2933700" cy="95410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2800" b="1" dirty="0" smtClean="0"/>
              <a:t>แผนการช่วยเหลือเยียวยา</a:t>
            </a:r>
          </a:p>
          <a:p>
            <a:r>
              <a:rPr lang="th-TH" sz="2800" b="1" dirty="0" smtClean="0">
                <a:sym typeface="Symbol" panose="05050102010706020507" pitchFamily="18" charset="2"/>
              </a:rPr>
              <a:t> บังคับรักษา</a:t>
            </a:r>
            <a:endParaRPr lang="th-TH" sz="2800" b="1" dirty="0"/>
          </a:p>
        </p:txBody>
      </p:sp>
      <p:sp>
        <p:nvSpPr>
          <p:cNvPr id="11" name="แผนผังลําดับงาน: กระบวนการสำรอง 10"/>
          <p:cNvSpPr/>
          <p:nvPr/>
        </p:nvSpPr>
        <p:spPr>
          <a:xfrm>
            <a:off x="7138233" y="3756419"/>
            <a:ext cx="1356362" cy="569723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200" b="1" dirty="0" smtClean="0">
                <a:latin typeface="IrisUPC" panose="020B0604020202020204" pitchFamily="34" charset="-34"/>
                <a:cs typeface="IrisUPC" panose="020B0604020202020204" pitchFamily="34" charset="-34"/>
              </a:rPr>
              <a:t>ศาลสั่ง</a:t>
            </a:r>
            <a:endParaRPr lang="th-TH" sz="3200" b="1" dirty="0">
              <a:latin typeface="IrisUPC" panose="020B0604020202020204" pitchFamily="34" charset="-34"/>
              <a:cs typeface="IrisUPC" panose="020B0604020202020204" pitchFamily="34" charset="-34"/>
            </a:endParaRPr>
          </a:p>
        </p:txBody>
      </p:sp>
      <p:sp>
        <p:nvSpPr>
          <p:cNvPr id="12" name="ลูกศรขึ้น 11"/>
          <p:cNvSpPr/>
          <p:nvPr/>
        </p:nvSpPr>
        <p:spPr>
          <a:xfrm>
            <a:off x="7637006" y="3362634"/>
            <a:ext cx="372373" cy="32449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3" name="ลูกศรขวา 12"/>
          <p:cNvSpPr/>
          <p:nvPr/>
        </p:nvSpPr>
        <p:spPr>
          <a:xfrm>
            <a:off x="8593526" y="3723104"/>
            <a:ext cx="457335" cy="4973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4" name="สี่เหลี่ยมผืนผ้ามุมมน 13"/>
          <p:cNvSpPr/>
          <p:nvPr/>
        </p:nvSpPr>
        <p:spPr>
          <a:xfrm>
            <a:off x="9329200" y="3556472"/>
            <a:ext cx="1950720" cy="7512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latin typeface="DilleniaUPC" panose="02020603050405020304" pitchFamily="18" charset="-34"/>
                <a:cs typeface="DilleniaUPC" panose="02020603050405020304" pitchFamily="18" charset="-34"/>
              </a:rPr>
              <a:t>พนักงานเจ้าหน้าที่</a:t>
            </a:r>
          </a:p>
          <a:p>
            <a:pPr algn="ctr"/>
            <a:r>
              <a:rPr lang="th-TH" sz="2400" b="1" dirty="0" smtClean="0">
                <a:latin typeface="DilleniaUPC" panose="02020603050405020304" pitchFamily="18" charset="-34"/>
                <a:cs typeface="DilleniaUPC" panose="02020603050405020304" pitchFamily="18" charset="-34"/>
              </a:rPr>
              <a:t>(</a:t>
            </a:r>
            <a:r>
              <a:rPr lang="th-TH" sz="2400" b="1" dirty="0" err="1" smtClean="0">
                <a:latin typeface="DilleniaUPC" panose="02020603050405020304" pitchFamily="18" charset="-34"/>
                <a:cs typeface="DilleniaUPC" panose="02020603050405020304" pitchFamily="18" charset="-34"/>
              </a:rPr>
              <a:t>พมจ</a:t>
            </a:r>
            <a:r>
              <a:rPr lang="th-TH" sz="2400" b="1" dirty="0" smtClean="0">
                <a:latin typeface="DilleniaUPC" panose="02020603050405020304" pitchFamily="18" charset="-34"/>
                <a:cs typeface="DilleniaUPC" panose="02020603050405020304" pitchFamily="18" charset="-34"/>
              </a:rPr>
              <a:t>. บ้านพักฯ </a:t>
            </a:r>
            <a:r>
              <a:rPr lang="th-TH" sz="2400" b="1" dirty="0" err="1" smtClean="0">
                <a:latin typeface="DilleniaUPC" panose="02020603050405020304" pitchFamily="18" charset="-34"/>
                <a:cs typeface="DilleniaUPC" panose="02020603050405020304" pitchFamily="18" charset="-34"/>
              </a:rPr>
              <a:t>สธ</a:t>
            </a:r>
            <a:r>
              <a:rPr lang="th-TH" sz="2400" b="1" dirty="0" smtClean="0">
                <a:latin typeface="DilleniaUPC" panose="02020603050405020304" pitchFamily="18" charset="-34"/>
                <a:cs typeface="DilleniaUPC" panose="02020603050405020304" pitchFamily="18" charset="-34"/>
              </a:rPr>
              <a:t>.)</a:t>
            </a:r>
            <a:endParaRPr lang="th-TH" sz="2400" b="1" dirty="0">
              <a:latin typeface="DilleniaUPC" panose="02020603050405020304" pitchFamily="18" charset="-34"/>
              <a:cs typeface="DilleniaUPC" panose="02020603050405020304" pitchFamily="18" charset="-34"/>
            </a:endParaRPr>
          </a:p>
        </p:txBody>
      </p:sp>
      <p:sp>
        <p:nvSpPr>
          <p:cNvPr id="15" name="ลูกศรโค้งขึ้น 14"/>
          <p:cNvSpPr/>
          <p:nvPr/>
        </p:nvSpPr>
        <p:spPr>
          <a:xfrm rot="14839904">
            <a:off x="9749433" y="2518277"/>
            <a:ext cx="938383" cy="638451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chemeClr val="tx1"/>
              </a:solidFill>
            </a:endParaRPr>
          </a:p>
        </p:txBody>
      </p:sp>
      <p:sp>
        <p:nvSpPr>
          <p:cNvPr id="16" name="กล่องข้อความ 15"/>
          <p:cNvSpPr txBox="1"/>
          <p:nvPr/>
        </p:nvSpPr>
        <p:spPr>
          <a:xfrm>
            <a:off x="6557170" y="4408581"/>
            <a:ext cx="3581125" cy="230832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2400" b="1" dirty="0" smtClean="0">
                <a:latin typeface="DilleniaUPC" panose="02020603050405020304" pitchFamily="18" charset="-34"/>
                <a:cs typeface="DilleniaUPC" panose="02020603050405020304" pitchFamily="18" charset="-34"/>
              </a:rPr>
              <a:t>การบำบัดรักษา ฟื้นฟู</a:t>
            </a:r>
          </a:p>
          <a:p>
            <a:pPr marL="285750" indent="-285750">
              <a:buFont typeface="Symbol" panose="05050102010706020507" pitchFamily="18" charset="2"/>
              <a:buChar char="·"/>
            </a:pPr>
            <a:r>
              <a:rPr lang="th-TH" sz="2400" b="1" dirty="0" smtClean="0">
                <a:latin typeface="DilleniaUPC" panose="02020603050405020304" pitchFamily="18" charset="-34"/>
                <a:cs typeface="DilleniaUPC" panose="02020603050405020304" pitchFamily="18" charset="-34"/>
                <a:sym typeface="Symbol" panose="05050102010706020507" pitchFamily="18" charset="2"/>
              </a:rPr>
              <a:t>การบำบัดรักษา</a:t>
            </a:r>
            <a:r>
              <a:rPr lang="th-TH" sz="2400" b="1" dirty="0" err="1" smtClean="0">
                <a:latin typeface="DilleniaUPC" panose="02020603050405020304" pitchFamily="18" charset="-34"/>
                <a:cs typeface="DilleniaUPC" panose="02020603050405020304" pitchFamily="18" charset="-34"/>
                <a:sym typeface="Symbol" panose="05050102010706020507" pitchFamily="18" charset="2"/>
              </a:rPr>
              <a:t>ยาเสพติด</a:t>
            </a:r>
            <a:endParaRPr lang="th-TH" sz="2400" b="1" dirty="0" smtClean="0">
              <a:latin typeface="DilleniaUPC" panose="02020603050405020304" pitchFamily="18" charset="-34"/>
              <a:cs typeface="DilleniaUPC" panose="02020603050405020304" pitchFamily="18" charset="-34"/>
              <a:sym typeface="Symbol" panose="05050102010706020507" pitchFamily="18" charset="2"/>
            </a:endParaRPr>
          </a:p>
          <a:p>
            <a:pPr marL="285750" indent="-285750">
              <a:buFont typeface="Symbol" panose="05050102010706020507" pitchFamily="18" charset="2"/>
              <a:buChar char="·"/>
            </a:pPr>
            <a:r>
              <a:rPr lang="th-TH" sz="2400" b="1" dirty="0" smtClean="0">
                <a:latin typeface="DilleniaUPC" panose="02020603050405020304" pitchFamily="18" charset="-34"/>
                <a:cs typeface="DilleniaUPC" panose="02020603050405020304" pitchFamily="18" charset="-34"/>
                <a:sym typeface="Symbol" panose="05050102010706020507" pitchFamily="18" charset="2"/>
              </a:rPr>
              <a:t>การบำบัดเยียวยาทางสุขภาพจิต</a:t>
            </a:r>
          </a:p>
          <a:p>
            <a:pPr marL="285750" indent="-285750">
              <a:buFont typeface="Symbol" panose="05050102010706020507" pitchFamily="18" charset="2"/>
              <a:buChar char="·"/>
            </a:pPr>
            <a:r>
              <a:rPr lang="th-TH" sz="2400" b="1" dirty="0">
                <a:latin typeface="DilleniaUPC" panose="02020603050405020304" pitchFamily="18" charset="-34"/>
                <a:cs typeface="DilleniaUPC" panose="02020603050405020304" pitchFamily="18" charset="-34"/>
                <a:sym typeface="Symbol" panose="05050102010706020507" pitchFamily="18" charset="2"/>
              </a:rPr>
              <a:t>การแก้ไข</a:t>
            </a:r>
            <a:r>
              <a:rPr lang="th-TH" sz="2400" b="1" dirty="0" smtClean="0">
                <a:latin typeface="DilleniaUPC" panose="02020603050405020304" pitchFamily="18" charset="-34"/>
                <a:cs typeface="DilleniaUPC" panose="02020603050405020304" pitchFamily="18" charset="-34"/>
                <a:sym typeface="Symbol" panose="05050102010706020507" pitchFamily="18" charset="2"/>
              </a:rPr>
              <a:t>พฤติกรรม</a:t>
            </a:r>
          </a:p>
          <a:p>
            <a:pPr marL="285750" indent="-285750">
              <a:buFont typeface="Symbol" panose="05050102010706020507" pitchFamily="18" charset="2"/>
              <a:buChar char="·"/>
            </a:pPr>
            <a:r>
              <a:rPr lang="th-TH" sz="2400" b="1" dirty="0" smtClean="0">
                <a:latin typeface="DilleniaUPC" panose="02020603050405020304" pitchFamily="18" charset="-34"/>
                <a:cs typeface="DilleniaUPC" panose="02020603050405020304" pitchFamily="18" charset="-34"/>
                <a:sym typeface="Symbol" panose="05050102010706020507" pitchFamily="18" charset="2"/>
              </a:rPr>
              <a:t>การบำบัดสุรา (ยังไม่ครบทุกแห่ง</a:t>
            </a:r>
          </a:p>
          <a:p>
            <a:pPr marL="285750" indent="-285750">
              <a:buFont typeface="Symbol" panose="05050102010706020507" pitchFamily="18" charset="2"/>
              <a:buChar char="·"/>
            </a:pPr>
            <a:r>
              <a:rPr lang="th-TH" sz="2400" b="1" dirty="0" smtClean="0">
                <a:latin typeface="DilleniaUPC" panose="02020603050405020304" pitchFamily="18" charset="-34"/>
                <a:cs typeface="DilleniaUPC" panose="02020603050405020304" pitchFamily="18" charset="-34"/>
                <a:sym typeface="Symbol" panose="05050102010706020507" pitchFamily="18" charset="2"/>
              </a:rPr>
              <a:t>อื่น ๆ</a:t>
            </a:r>
            <a:endParaRPr lang="th-TH" sz="2400" b="1" dirty="0">
              <a:latin typeface="DilleniaUPC" panose="02020603050405020304" pitchFamily="18" charset="-34"/>
              <a:cs typeface="DilleniaUPC" panose="02020603050405020304" pitchFamily="18" charset="-34"/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112109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03143" y="1"/>
            <a:ext cx="10364451" cy="176500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h-TH" sz="4400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ศูนย์ /คลินิก </a:t>
            </a:r>
            <a:r>
              <a:rPr lang="en-US" b="1" dirty="0" smtClean="0">
                <a:solidFill>
                  <a:schemeClr val="bg1"/>
                </a:solidFill>
              </a:rPr>
              <a:t>Psycho Social care</a:t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th-TH" b="1" dirty="0">
                <a:solidFill>
                  <a:schemeClr val="bg1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การบูร</a:t>
            </a:r>
            <a:r>
              <a:rPr lang="th-TH" b="1" dirty="0" err="1">
                <a:solidFill>
                  <a:schemeClr val="bg1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ณา</a:t>
            </a:r>
            <a:r>
              <a:rPr lang="th-TH" b="1" dirty="0">
                <a:solidFill>
                  <a:schemeClr val="bg1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การการทำงานของหน่วยงานกระทรวงสาธารณสุข </a:t>
            </a:r>
            <a:r>
              <a:rPr lang="th-TH" b="1" dirty="0" smtClean="0">
                <a:solidFill>
                  <a:schemeClr val="bg1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ใน</a:t>
            </a:r>
            <a:r>
              <a:rPr lang="th-TH" b="1" dirty="0">
                <a:solidFill>
                  <a:schemeClr val="bg1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ขอบเขตการบริการทางการแพทย์</a:t>
            </a:r>
            <a:endParaRPr lang="th-TH" b="1" dirty="0">
              <a:solidFill>
                <a:schemeClr val="bg1"/>
              </a:solidFill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quarter" idx="13"/>
          </p:nvPr>
        </p:nvSpPr>
        <p:spPr>
          <a:xfrm>
            <a:off x="754286" y="2017104"/>
            <a:ext cx="10835201" cy="4649511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3200" b="1" dirty="0" smtClean="0"/>
              <a:t>Structure   -</a:t>
            </a:r>
            <a:r>
              <a:rPr lang="th-TH" sz="3200" b="1" dirty="0" smtClean="0"/>
              <a:t> โครงสร้างควรเป็นรูปแบบใด ? คณะกรรมการ / คลินิก /ศูนย์  กลุ่มงาน/สาขาใน </a:t>
            </a:r>
            <a:r>
              <a:rPr lang="en-US" sz="3200" b="1" cap="none" dirty="0" smtClean="0"/>
              <a:t>Service Plan </a:t>
            </a:r>
            <a:r>
              <a:rPr lang="th-TH" sz="3200" b="1" dirty="0" smtClean="0"/>
              <a:t>– ขอบเขตงาน (ความรุนแรง สุขภาพจิต </a:t>
            </a:r>
            <a:r>
              <a:rPr lang="th-TH" sz="3200" b="1" dirty="0" err="1" smtClean="0"/>
              <a:t>ยาเสพติด</a:t>
            </a:r>
            <a:r>
              <a:rPr lang="th-TH" sz="3200" b="1" dirty="0" smtClean="0"/>
              <a:t> งานกม.ที่เกี่ยวข้องฯลฯ)</a:t>
            </a:r>
            <a:endParaRPr lang="en-US" sz="3200" b="1" dirty="0"/>
          </a:p>
          <a:p>
            <a:r>
              <a:rPr lang="en-US" sz="3200" b="1" dirty="0" smtClean="0"/>
              <a:t>Staff </a:t>
            </a:r>
            <a:r>
              <a:rPr lang="th-TH" sz="3200" b="1" dirty="0"/>
              <a:t> </a:t>
            </a:r>
            <a:r>
              <a:rPr lang="th-TH" sz="3200" b="1" dirty="0" smtClean="0"/>
              <a:t>- บุคลากรควรประกอบด้วยใครบ้าง  แพทย์ (นิติเวช/จิตแพทย์ /กุมาร /สูติ ฯลฯ) นักสังคมสงเคราะห์ นักจิต พยาบาล </a:t>
            </a:r>
            <a:endParaRPr lang="en-US" sz="3200" b="1" dirty="0"/>
          </a:p>
          <a:p>
            <a:r>
              <a:rPr lang="en-US" sz="3200" b="1" dirty="0" smtClean="0"/>
              <a:t>System  </a:t>
            </a:r>
            <a:r>
              <a:rPr lang="th-TH" sz="3200" b="1" dirty="0" smtClean="0"/>
              <a:t>- กลไกการดำเนินงาน และ</a:t>
            </a:r>
            <a:r>
              <a:rPr lang="en-US" sz="3200" b="1" dirty="0" smtClean="0"/>
              <a:t> </a:t>
            </a:r>
            <a:r>
              <a:rPr lang="en-US" sz="3200" b="1" cap="none" dirty="0" smtClean="0"/>
              <a:t>Flo</a:t>
            </a:r>
            <a:r>
              <a:rPr lang="en-US" sz="3200" b="1" cap="none" dirty="0"/>
              <a:t>w</a:t>
            </a:r>
            <a:r>
              <a:rPr lang="th-TH" sz="3200" b="1" cap="none" dirty="0" smtClean="0"/>
              <a:t> </a:t>
            </a:r>
            <a:r>
              <a:rPr lang="en-US" sz="3200" b="1" cap="none" dirty="0" smtClean="0"/>
              <a:t>Chart  </a:t>
            </a:r>
            <a:r>
              <a:rPr lang="th-TH" sz="3200" b="1" dirty="0" smtClean="0"/>
              <a:t>ระดับจังหวัดจนถึง ระดับตำบล</a:t>
            </a:r>
            <a:endParaRPr lang="th-TH" sz="3200" b="1" dirty="0"/>
          </a:p>
        </p:txBody>
      </p:sp>
    </p:spTree>
    <p:extLst>
      <p:ext uri="{BB962C8B-B14F-4D97-AF65-F5344CB8AC3E}">
        <p14:creationId xmlns:p14="http://schemas.microsoft.com/office/powerpoint/2010/main" val="51763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002675" y="123217"/>
            <a:ext cx="10364451" cy="765783"/>
          </a:xfrm>
        </p:spPr>
        <p:txBody>
          <a:bodyPr/>
          <a:lstStyle/>
          <a:p>
            <a:r>
              <a:rPr lang="th-TH" dirty="0" smtClean="0"/>
              <a:t>กรอบการพิจารณา</a:t>
            </a:r>
            <a:endParaRPr lang="th-TH" dirty="0"/>
          </a:p>
        </p:txBody>
      </p:sp>
      <p:graphicFrame>
        <p:nvGraphicFramePr>
          <p:cNvPr id="4" name="ตัวแทนเนื้อหา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820900136"/>
              </p:ext>
            </p:extLst>
          </p:nvPr>
        </p:nvGraphicFramePr>
        <p:xfrm>
          <a:off x="444499" y="1193799"/>
          <a:ext cx="10922628" cy="546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0876"/>
                <a:gridCol w="3640876"/>
                <a:gridCol w="3640876"/>
              </a:tblGrid>
              <a:tr h="1092200"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หน่วยงานแต่ละระดับ</a:t>
                      </a:r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เก่า</a:t>
                      </a:r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ใหม่</a:t>
                      </a:r>
                      <a:endParaRPr lang="th-TH" dirty="0"/>
                    </a:p>
                  </a:txBody>
                  <a:tcPr/>
                </a:tc>
              </a:tr>
              <a:tr h="1092200">
                <a:tc>
                  <a:txBody>
                    <a:bodyPr/>
                    <a:lstStyle/>
                    <a:p>
                      <a:r>
                        <a:rPr lang="th-TH" smtClean="0"/>
                        <a:t>กรม</a:t>
                      </a:r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  <a:tr h="1092200"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1092200"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1092200"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8276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ลูกศรเชื่อมต่อแบบตรง 4"/>
          <p:cNvCxnSpPr/>
          <p:nvPr/>
        </p:nvCxnSpPr>
        <p:spPr>
          <a:xfrm>
            <a:off x="235974" y="3406878"/>
            <a:ext cx="11061291" cy="5072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กล่องข้อความ 7"/>
          <p:cNvSpPr txBox="1"/>
          <p:nvPr/>
        </p:nvSpPr>
        <p:spPr>
          <a:xfrm>
            <a:off x="235973" y="266068"/>
            <a:ext cx="2713703" cy="1200329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th-TH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มติครม. </a:t>
            </a:r>
            <a:r>
              <a:rPr lang="en-US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29 </a:t>
            </a:r>
            <a:r>
              <a:rPr lang="th-TH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มิ.ย. </a:t>
            </a:r>
            <a:r>
              <a:rPr lang="en-US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2542</a:t>
            </a:r>
          </a:p>
          <a:p>
            <a:r>
              <a:rPr lang="en-US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1.</a:t>
            </a:r>
            <a:r>
              <a:rPr lang="th-TH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ให้รพ.จัดบริการ </a:t>
            </a:r>
            <a:r>
              <a:rPr lang="en-US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One Stop OSCC </a:t>
            </a:r>
            <a:r>
              <a:rPr lang="th-TH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ให้เด็กและสตรี</a:t>
            </a:r>
            <a:endParaRPr lang="en-US" b="1" dirty="0">
              <a:solidFill>
                <a:prstClr val="black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2.</a:t>
            </a:r>
            <a:r>
              <a:rPr lang="th-TH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เดือน พ.ย. รณณรงค์ยุติความรุนแรง</a:t>
            </a:r>
          </a:p>
        </p:txBody>
      </p:sp>
      <p:cxnSp>
        <p:nvCxnSpPr>
          <p:cNvPr id="10" name="ตัวเชื่อมต่อตรง 9"/>
          <p:cNvCxnSpPr/>
          <p:nvPr/>
        </p:nvCxnSpPr>
        <p:spPr>
          <a:xfrm>
            <a:off x="1310445" y="1787754"/>
            <a:ext cx="20472" cy="19656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กล่องข้อความ 11"/>
          <p:cNvSpPr txBox="1"/>
          <p:nvPr/>
        </p:nvSpPr>
        <p:spPr>
          <a:xfrm>
            <a:off x="1038909" y="3945783"/>
            <a:ext cx="7040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2542</a:t>
            </a:r>
            <a:endParaRPr lang="th-TH" sz="2800" dirty="0">
              <a:solidFill>
                <a:prstClr val="black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cxnSp>
        <p:nvCxnSpPr>
          <p:cNvPr id="14" name="ตัวเชื่อมต่อตรง 13"/>
          <p:cNvCxnSpPr/>
          <p:nvPr/>
        </p:nvCxnSpPr>
        <p:spPr>
          <a:xfrm>
            <a:off x="3187785" y="2809347"/>
            <a:ext cx="14890" cy="9575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กล่องข้อความ 14"/>
          <p:cNvSpPr txBox="1"/>
          <p:nvPr/>
        </p:nvSpPr>
        <p:spPr>
          <a:xfrm>
            <a:off x="1924128" y="1992181"/>
            <a:ext cx="2521844" cy="707886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th-TH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-จัดทำคู่มือการทำงาน </a:t>
            </a:r>
            <a:r>
              <a:rPr lang="en-US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OSCC</a:t>
            </a:r>
            <a:endParaRPr lang="th-TH" sz="2000" b="1" dirty="0">
              <a:solidFill>
                <a:prstClr val="black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-พัฒนารพศ./</a:t>
            </a:r>
            <a:r>
              <a:rPr lang="th-TH" sz="2000" b="1" dirty="0" err="1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รพท</a:t>
            </a:r>
            <a:r>
              <a:rPr lang="th-TH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.นำร่อง </a:t>
            </a:r>
            <a:r>
              <a:rPr lang="en-US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20 </a:t>
            </a:r>
            <a:r>
              <a:rPr lang="th-TH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รพ.</a:t>
            </a:r>
          </a:p>
        </p:txBody>
      </p:sp>
      <p:sp>
        <p:nvSpPr>
          <p:cNvPr id="16" name="กล่องข้อความ 15"/>
          <p:cNvSpPr txBox="1"/>
          <p:nvPr/>
        </p:nvSpPr>
        <p:spPr>
          <a:xfrm>
            <a:off x="2844471" y="3926455"/>
            <a:ext cx="7040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2544</a:t>
            </a:r>
            <a:endParaRPr lang="th-TH" sz="2800" dirty="0">
              <a:solidFill>
                <a:prstClr val="black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cxnSp>
        <p:nvCxnSpPr>
          <p:cNvPr id="18" name="ตัวเชื่อมต่อตรง 17"/>
          <p:cNvCxnSpPr/>
          <p:nvPr/>
        </p:nvCxnSpPr>
        <p:spPr>
          <a:xfrm>
            <a:off x="5558930" y="1911235"/>
            <a:ext cx="4657" cy="18556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กล่องข้อความ 18"/>
          <p:cNvSpPr txBox="1"/>
          <p:nvPr/>
        </p:nvSpPr>
        <p:spPr>
          <a:xfrm>
            <a:off x="5215609" y="3769163"/>
            <a:ext cx="7040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2547</a:t>
            </a:r>
            <a:endParaRPr lang="th-TH" sz="2800" dirty="0">
              <a:solidFill>
                <a:prstClr val="black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0" name="กล่องข้อความ 19"/>
          <p:cNvSpPr txBox="1"/>
          <p:nvPr/>
        </p:nvSpPr>
        <p:spPr>
          <a:xfrm>
            <a:off x="4188244" y="480369"/>
            <a:ext cx="3462807" cy="1323439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txBody>
          <a:bodyPr wrap="none" rtlCol="0">
            <a:spAutoFit/>
          </a:bodyPr>
          <a:lstStyle/>
          <a:p>
            <a:r>
              <a:rPr lang="th-TH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-ร่วม</a:t>
            </a:r>
            <a:r>
              <a:rPr lang="th-TH" sz="2000" b="1" dirty="0" err="1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กับกพม</a:t>
            </a:r>
            <a:r>
              <a:rPr lang="th-TH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 จัดทำโครงการเฉลิมพระเกียรติฯ</a:t>
            </a:r>
          </a:p>
          <a:p>
            <a:r>
              <a:rPr lang="th-TH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ขยาย </a:t>
            </a:r>
            <a:r>
              <a:rPr lang="en-US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OSCC </a:t>
            </a:r>
            <a:r>
              <a:rPr lang="th-TH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ทุกรพศ./</a:t>
            </a:r>
            <a:r>
              <a:rPr lang="th-TH" sz="2000" b="1" dirty="0" err="1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รพท</a:t>
            </a:r>
            <a:r>
              <a:rPr lang="th-TH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en-US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94 </a:t>
            </a:r>
            <a:r>
              <a:rPr lang="th-TH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แห่ง</a:t>
            </a:r>
          </a:p>
          <a:p>
            <a:r>
              <a:rPr lang="th-TH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และรพ.อื่น รวม </a:t>
            </a:r>
            <a:r>
              <a:rPr lang="en-US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104 </a:t>
            </a:r>
            <a:r>
              <a:rPr lang="th-TH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แห่ง</a:t>
            </a:r>
          </a:p>
          <a:p>
            <a:r>
              <a:rPr lang="th-TH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-ระบบข้อมูลรายงาน </a:t>
            </a:r>
            <a:r>
              <a:rPr lang="en-US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OSCC</a:t>
            </a:r>
            <a:endParaRPr lang="th-TH" sz="2000" b="1" dirty="0">
              <a:solidFill>
                <a:prstClr val="black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7" name="กล่องข้อความ 26"/>
          <p:cNvSpPr txBox="1"/>
          <p:nvPr/>
        </p:nvSpPr>
        <p:spPr>
          <a:xfrm>
            <a:off x="9734550" y="4406338"/>
            <a:ext cx="2282997" cy="1323439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r>
              <a:rPr lang="th-TH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-จัดทำฐานข้อมูลรายบุคคล</a:t>
            </a:r>
          </a:p>
          <a:p>
            <a:r>
              <a:rPr lang="th-TH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-ร่วมกับ </a:t>
            </a:r>
            <a:r>
              <a:rPr lang="en-US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UNICEF </a:t>
            </a:r>
            <a:r>
              <a:rPr lang="th-TH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ม.ขอนแก่น </a:t>
            </a:r>
          </a:p>
          <a:p>
            <a:r>
              <a:rPr lang="th-TH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ม.มหิดลขยาย </a:t>
            </a:r>
            <a:r>
              <a:rPr lang="en-US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OSCC </a:t>
            </a:r>
            <a:endParaRPr lang="th-TH" sz="2000" b="1" dirty="0">
              <a:solidFill>
                <a:prstClr val="black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ใน </a:t>
            </a:r>
            <a:r>
              <a:rPr lang="en-US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6 </a:t>
            </a:r>
            <a:r>
              <a:rPr lang="th-TH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จังหวัดประสบ</a:t>
            </a:r>
            <a:r>
              <a:rPr lang="th-TH" sz="2000" b="1" dirty="0" err="1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ภัยสึ</a:t>
            </a:r>
            <a:r>
              <a:rPr lang="th-TH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นามิ</a:t>
            </a:r>
          </a:p>
        </p:txBody>
      </p:sp>
      <p:sp>
        <p:nvSpPr>
          <p:cNvPr id="28" name="กล่องข้อความ 27"/>
          <p:cNvSpPr txBox="1"/>
          <p:nvPr/>
        </p:nvSpPr>
        <p:spPr>
          <a:xfrm>
            <a:off x="7606503" y="4404014"/>
            <a:ext cx="1874231" cy="1631216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th-TH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-ทดลองนำร่องรูปแบบ </a:t>
            </a:r>
            <a:endParaRPr lang="en-US" sz="2000" b="1" dirty="0">
              <a:solidFill>
                <a:prstClr val="black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OSCC </a:t>
            </a:r>
            <a:r>
              <a:rPr lang="th-TH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ใน</a:t>
            </a:r>
            <a:r>
              <a:rPr lang="th-TH" sz="2000" b="1" dirty="0" err="1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รพช</a:t>
            </a:r>
            <a:r>
              <a:rPr lang="th-TH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en-US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5 </a:t>
            </a:r>
            <a:r>
              <a:rPr lang="th-TH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แห่ง</a:t>
            </a:r>
          </a:p>
          <a:p>
            <a:r>
              <a:rPr lang="th-TH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-งบประมาณสนับสนุน </a:t>
            </a:r>
          </a:p>
          <a:p>
            <a:r>
              <a:rPr lang="th-TH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ภายใต้แผนงานค้ามนุษย์</a:t>
            </a:r>
          </a:p>
          <a:p>
            <a:endParaRPr lang="th-TH" sz="2000" b="1" dirty="0">
              <a:solidFill>
                <a:prstClr val="black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cxnSp>
        <p:nvCxnSpPr>
          <p:cNvPr id="3" name="ตัวเชื่อมต่อตรง 2"/>
          <p:cNvCxnSpPr/>
          <p:nvPr/>
        </p:nvCxnSpPr>
        <p:spPr>
          <a:xfrm>
            <a:off x="8243865" y="2850140"/>
            <a:ext cx="12569" cy="14510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กล่องข้อความ 3"/>
          <p:cNvSpPr txBox="1"/>
          <p:nvPr/>
        </p:nvSpPr>
        <p:spPr>
          <a:xfrm>
            <a:off x="7839580" y="2256598"/>
            <a:ext cx="7040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2549</a:t>
            </a:r>
            <a:endParaRPr lang="th-TH" sz="2800" dirty="0">
              <a:solidFill>
                <a:prstClr val="black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cxnSp>
        <p:nvCxnSpPr>
          <p:cNvPr id="9" name="ตัวเชื่อมต่อตรง 8"/>
          <p:cNvCxnSpPr/>
          <p:nvPr/>
        </p:nvCxnSpPr>
        <p:spPr>
          <a:xfrm>
            <a:off x="10308598" y="2787571"/>
            <a:ext cx="20472" cy="15761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กล่องข้อความ 10"/>
          <p:cNvSpPr txBox="1"/>
          <p:nvPr/>
        </p:nvSpPr>
        <p:spPr>
          <a:xfrm>
            <a:off x="9965284" y="2286127"/>
            <a:ext cx="7040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2550</a:t>
            </a:r>
            <a:endParaRPr lang="th-TH" sz="2800" dirty="0">
              <a:solidFill>
                <a:prstClr val="black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5" name="กล่องข้อความ 24"/>
          <p:cNvSpPr txBox="1"/>
          <p:nvPr/>
        </p:nvSpPr>
        <p:spPr>
          <a:xfrm>
            <a:off x="5712706" y="4404014"/>
            <a:ext cx="1685077" cy="1200329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th-TH" sz="24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-เปลี่ยนชื่อ </a:t>
            </a:r>
            <a:r>
              <a:rPr lang="en-US" sz="24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OSCC</a:t>
            </a:r>
          </a:p>
          <a:p>
            <a:r>
              <a:rPr lang="th-TH" sz="24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เป็น”ศูนย์พึ่งได้”</a:t>
            </a:r>
          </a:p>
          <a:p>
            <a:r>
              <a:rPr lang="th-TH" sz="24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-ปรับปรุงคู่มือ</a:t>
            </a:r>
          </a:p>
        </p:txBody>
      </p:sp>
      <p:cxnSp>
        <p:nvCxnSpPr>
          <p:cNvPr id="21" name="ตัวเชื่อมต่อตรง 20"/>
          <p:cNvCxnSpPr/>
          <p:nvPr/>
        </p:nvCxnSpPr>
        <p:spPr>
          <a:xfrm>
            <a:off x="6804001" y="2850144"/>
            <a:ext cx="20472" cy="15429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กล่องข้อความ 21"/>
          <p:cNvSpPr txBox="1"/>
          <p:nvPr/>
        </p:nvSpPr>
        <p:spPr>
          <a:xfrm>
            <a:off x="6461950" y="2299840"/>
            <a:ext cx="7040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2548</a:t>
            </a:r>
            <a:endParaRPr lang="th-TH" sz="2800" dirty="0">
              <a:solidFill>
                <a:prstClr val="black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68002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ลูกศรเชื่อมต่อแบบตรง 1"/>
          <p:cNvCxnSpPr/>
          <p:nvPr/>
        </p:nvCxnSpPr>
        <p:spPr>
          <a:xfrm>
            <a:off x="589936" y="3483711"/>
            <a:ext cx="11371006" cy="0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กล่องข้อความ 5"/>
          <p:cNvSpPr txBox="1"/>
          <p:nvPr/>
        </p:nvSpPr>
        <p:spPr>
          <a:xfrm>
            <a:off x="7723504" y="4233116"/>
            <a:ext cx="2201244" cy="1631216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th-TH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-ร่วมกับ </a:t>
            </a:r>
            <a:r>
              <a:rPr lang="th-TH" sz="2000" b="1" dirty="0" err="1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มสช</a:t>
            </a:r>
            <a:r>
              <a:rPr lang="th-TH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 ม.จุฬา พัฒนา</a:t>
            </a:r>
          </a:p>
          <a:p>
            <a:r>
              <a:rPr lang="th-TH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ระบบคัดกรองเด็กกลุ่มเสี่ยง</a:t>
            </a:r>
          </a:p>
          <a:p>
            <a:r>
              <a:rPr lang="th-TH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และให้การช่วยเหลือโดยทำ</a:t>
            </a:r>
          </a:p>
          <a:p>
            <a:r>
              <a:rPr lang="en-US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Case Conference</a:t>
            </a:r>
          </a:p>
          <a:p>
            <a:r>
              <a:rPr lang="th-TH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ใน</a:t>
            </a:r>
            <a:r>
              <a:rPr lang="en-US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จ.ระยอง, จ.ชุมพร</a:t>
            </a:r>
          </a:p>
        </p:txBody>
      </p:sp>
      <p:sp>
        <p:nvSpPr>
          <p:cNvPr id="8" name="กล่องข้อความ 7"/>
          <p:cNvSpPr txBox="1"/>
          <p:nvPr/>
        </p:nvSpPr>
        <p:spPr>
          <a:xfrm>
            <a:off x="5736082" y="444517"/>
            <a:ext cx="3230936" cy="1631216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th-TH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-ร่วมกับ </a:t>
            </a:r>
            <a:r>
              <a:rPr lang="th-TH" sz="2000" b="1" dirty="0" err="1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พม</a:t>
            </a:r>
            <a:r>
              <a:rPr lang="th-TH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., ศธ., </a:t>
            </a:r>
            <a:r>
              <a:rPr lang="th-TH" sz="2000" b="1" dirty="0" err="1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กสธ</a:t>
            </a:r>
            <a:r>
              <a:rPr lang="th-TH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., </a:t>
            </a:r>
            <a:r>
              <a:rPr lang="th-TH" sz="2000" b="1" dirty="0" err="1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สตช</a:t>
            </a:r>
            <a:r>
              <a:rPr lang="th-TH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., รง. จัดทำ”ศูนย์ช่วยเหลือสังคม”</a:t>
            </a:r>
          </a:p>
          <a:p>
            <a:r>
              <a:rPr lang="en-US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 </a:t>
            </a:r>
            <a:r>
              <a:rPr lang="th-TH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กลุ่มเป้าหมาย ท้องไม่พร้อม, แรงงานเด็ก, </a:t>
            </a:r>
            <a:r>
              <a:rPr lang="th-TH" sz="2000" b="1" dirty="0" smtClean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ค้า</a:t>
            </a:r>
            <a:r>
              <a:rPr lang="th-TH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มนุษย์ , เด็กสตรี ถูกกระทำรุนแรง</a:t>
            </a:r>
          </a:p>
          <a:p>
            <a:r>
              <a:rPr lang="th-TH" sz="2000" b="1" dirty="0" smtClean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</a:t>
            </a:r>
            <a:r>
              <a:rPr lang="th-TH" sz="2000" b="1" spc="-60" dirty="0" smtClean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ระบบรายงาน </a:t>
            </a:r>
            <a:r>
              <a:rPr lang="en-US" sz="2000" b="1" spc="-60" dirty="0" smtClean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“OSCC </a:t>
            </a:r>
            <a:r>
              <a:rPr lang="th-TH" sz="2000" b="1" spc="-60" dirty="0" smtClean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ศูนย์ช่วยเหลือสังคม</a:t>
            </a:r>
            <a:r>
              <a:rPr lang="en-US" sz="2000" b="1" spc="-60" dirty="0" smtClean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”</a:t>
            </a:r>
            <a:endParaRPr lang="th-TH" sz="2000" b="1" spc="-60" dirty="0">
              <a:solidFill>
                <a:prstClr val="black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2" name="กล่องข้อความ 11"/>
          <p:cNvSpPr txBox="1"/>
          <p:nvPr/>
        </p:nvSpPr>
        <p:spPr>
          <a:xfrm>
            <a:off x="6459517" y="4041028"/>
            <a:ext cx="7040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2556</a:t>
            </a:r>
            <a:endParaRPr lang="th-TH" sz="2800" dirty="0">
              <a:solidFill>
                <a:prstClr val="black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cxnSp>
        <p:nvCxnSpPr>
          <p:cNvPr id="14" name="ตัวเชื่อมต่อตรง 13"/>
          <p:cNvCxnSpPr/>
          <p:nvPr/>
        </p:nvCxnSpPr>
        <p:spPr>
          <a:xfrm>
            <a:off x="8873111" y="2993801"/>
            <a:ext cx="16523" cy="9798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กล่องข้อความ 14"/>
          <p:cNvSpPr txBox="1"/>
          <p:nvPr/>
        </p:nvSpPr>
        <p:spPr>
          <a:xfrm>
            <a:off x="8495275" y="2623875"/>
            <a:ext cx="7040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2558</a:t>
            </a:r>
            <a:endParaRPr lang="th-TH" sz="2800" dirty="0">
              <a:solidFill>
                <a:prstClr val="black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6" name="กล่องข้อความ 15"/>
          <p:cNvSpPr txBox="1"/>
          <p:nvPr/>
        </p:nvSpPr>
        <p:spPr>
          <a:xfrm>
            <a:off x="2865310" y="469104"/>
            <a:ext cx="2636478" cy="1631216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th-TH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-ร่วมมือกับองค์กร</a:t>
            </a:r>
            <a:r>
              <a:rPr lang="en-US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Path</a:t>
            </a:r>
            <a:r>
              <a:rPr lang="en-US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</a:p>
          <a:p>
            <a:r>
              <a:rPr lang="th-TH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จัดทำรูปแบบบริการให้คำปรึกษาทางเลือก สตรีถูกกระทำรุนแรงและท้องไม่พร้อมใน </a:t>
            </a:r>
            <a:r>
              <a:rPr lang="en-US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5 </a:t>
            </a:r>
            <a:r>
              <a:rPr lang="th-TH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รพ.นำร่อง</a:t>
            </a:r>
          </a:p>
          <a:p>
            <a:r>
              <a:rPr lang="th-TH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-พัฒนา ศูนย์พึ่งได้ ใน </a:t>
            </a:r>
            <a:r>
              <a:rPr lang="en-US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 </a:t>
            </a:r>
            <a:r>
              <a:rPr lang="th-TH" sz="2000" b="1" dirty="0" err="1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จว</a:t>
            </a:r>
            <a:r>
              <a:rPr lang="th-TH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.ภาคใต้</a:t>
            </a:r>
          </a:p>
        </p:txBody>
      </p:sp>
      <p:sp>
        <p:nvSpPr>
          <p:cNvPr id="17" name="กล่องข้อความ 16"/>
          <p:cNvSpPr txBox="1"/>
          <p:nvPr/>
        </p:nvSpPr>
        <p:spPr>
          <a:xfrm>
            <a:off x="442452" y="453435"/>
            <a:ext cx="2188564" cy="1631216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th-TH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-ทดลองนำร่องรูปแบบ </a:t>
            </a:r>
            <a:endParaRPr lang="en-US" sz="2000" b="1" dirty="0">
              <a:solidFill>
                <a:prstClr val="black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OSCC </a:t>
            </a:r>
            <a:r>
              <a:rPr lang="th-TH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ใน รพ.สต.</a:t>
            </a:r>
          </a:p>
          <a:p>
            <a:r>
              <a:rPr lang="th-TH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-เป็น</a:t>
            </a:r>
            <a:r>
              <a:rPr lang="en-US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Joint KPI</a:t>
            </a:r>
          </a:p>
          <a:p>
            <a:r>
              <a:rPr lang="th-TH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ระหว่าง 3 กระทรวง ได้แก่ กพม. </a:t>
            </a:r>
            <a:r>
              <a:rPr lang="th-TH" sz="2000" b="1" dirty="0" err="1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กยธ</a:t>
            </a:r>
            <a:r>
              <a:rPr lang="th-TH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.และ</a:t>
            </a:r>
            <a:r>
              <a:rPr lang="th-TH" sz="2000" b="1" dirty="0" err="1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กสธ</a:t>
            </a:r>
            <a:r>
              <a:rPr lang="th-TH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</a:t>
            </a:r>
          </a:p>
        </p:txBody>
      </p:sp>
      <p:sp>
        <p:nvSpPr>
          <p:cNvPr id="9" name="กล่องข้อความ 8"/>
          <p:cNvSpPr txBox="1"/>
          <p:nvPr/>
        </p:nvSpPr>
        <p:spPr>
          <a:xfrm>
            <a:off x="838588" y="4041028"/>
            <a:ext cx="7040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2552</a:t>
            </a:r>
            <a:endParaRPr lang="th-TH" sz="2800" dirty="0">
              <a:solidFill>
                <a:prstClr val="black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cxnSp>
        <p:nvCxnSpPr>
          <p:cNvPr id="18" name="ตัวเชื่อมต่อตรง 17"/>
          <p:cNvCxnSpPr/>
          <p:nvPr/>
        </p:nvCxnSpPr>
        <p:spPr>
          <a:xfrm flipH="1">
            <a:off x="1182246" y="2340701"/>
            <a:ext cx="5574" cy="16127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กล่องข้อความ 21"/>
          <p:cNvSpPr txBox="1"/>
          <p:nvPr/>
        </p:nvSpPr>
        <p:spPr>
          <a:xfrm>
            <a:off x="3049520" y="4064030"/>
            <a:ext cx="7040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2553</a:t>
            </a:r>
            <a:endParaRPr lang="th-TH" sz="2800" dirty="0">
              <a:solidFill>
                <a:prstClr val="black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cxnSp>
        <p:nvCxnSpPr>
          <p:cNvPr id="24" name="ตัวเชื่อมต่อตรง 23"/>
          <p:cNvCxnSpPr/>
          <p:nvPr/>
        </p:nvCxnSpPr>
        <p:spPr>
          <a:xfrm>
            <a:off x="3423768" y="2610713"/>
            <a:ext cx="4341" cy="14287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ตัวเชื่อมต่อตรง 18"/>
          <p:cNvCxnSpPr/>
          <p:nvPr/>
        </p:nvCxnSpPr>
        <p:spPr>
          <a:xfrm>
            <a:off x="6791576" y="2462924"/>
            <a:ext cx="4341" cy="14287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กล่องข้อความ 14"/>
          <p:cNvSpPr txBox="1"/>
          <p:nvPr/>
        </p:nvSpPr>
        <p:spPr>
          <a:xfrm>
            <a:off x="10560967" y="3928071"/>
            <a:ext cx="7040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2559</a:t>
            </a:r>
            <a:endParaRPr lang="th-TH" sz="2800" dirty="0">
              <a:solidFill>
                <a:prstClr val="black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cxnSp>
        <p:nvCxnSpPr>
          <p:cNvPr id="21" name="ตัวเชื่อมต่อตรง 13"/>
          <p:cNvCxnSpPr/>
          <p:nvPr/>
        </p:nvCxnSpPr>
        <p:spPr>
          <a:xfrm>
            <a:off x="10898672" y="2298157"/>
            <a:ext cx="33788" cy="15168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กล่องข้อความ 7"/>
          <p:cNvSpPr txBox="1"/>
          <p:nvPr/>
        </p:nvSpPr>
        <p:spPr>
          <a:xfrm>
            <a:off x="9462125" y="622992"/>
            <a:ext cx="2838511" cy="1323439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th-TH" sz="2000" b="1" dirty="0" smtClean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-จัดทำแนวทางการประเมินอายุเด็กทางคดี</a:t>
            </a:r>
            <a:endParaRPr lang="th-TH" sz="2000" b="1" dirty="0">
              <a:solidFill>
                <a:prstClr val="black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-ระบบรายงาน </a:t>
            </a:r>
            <a:r>
              <a:rPr lang="en-US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“OSCC </a:t>
            </a:r>
            <a:r>
              <a:rPr lang="th-TH" sz="20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ศูนย์ช่วยเหลือสังคม</a:t>
            </a:r>
            <a:r>
              <a:rPr lang="en-US" sz="2000" b="1" dirty="0" smtClean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”</a:t>
            </a:r>
            <a:r>
              <a:rPr lang="th-TH" sz="2000" b="1" dirty="0" smtClean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ขยายบริการสู่รพสต.</a:t>
            </a:r>
            <a:endParaRPr lang="th-TH" sz="2000" b="1" dirty="0">
              <a:solidFill>
                <a:prstClr val="black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70436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1856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โครงการพัฒนาหลักสูตรและพัฒนาศักยภาพบุคลากรที่ปฏิบัติงานศูนย์พึ่งได้ในเขตสุขภาพที่ ๘</a:t>
            </a:r>
            <a:endParaRPr lang="th-TH" b="1" cap="none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4" name="ตัวแทนเนื้อหา 3"/>
          <p:cNvGraphicFramePr>
            <a:graphicFrameLocks noGrp="1"/>
          </p:cNvGraphicFramePr>
          <p:nvPr>
            <p:ph sz="quarter" idx="13"/>
            <p:extLst/>
          </p:nvPr>
        </p:nvGraphicFramePr>
        <p:xfrm>
          <a:off x="0" y="1047135"/>
          <a:ext cx="12192000" cy="1538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0"/>
              </a:tblGrid>
              <a:tr h="353177">
                <a:tc>
                  <a:txBody>
                    <a:bodyPr/>
                    <a:lstStyle/>
                    <a:p>
                      <a:r>
                        <a:rPr lang="th-TH" sz="3200" b="1" kern="1200" dirty="0" smtClean="0">
                          <a:solidFill>
                            <a:schemeClr val="lt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๑. ความเป็นมา</a:t>
                      </a:r>
                      <a:endParaRPr lang="en-US" sz="3200" b="1" kern="1200" dirty="0">
                        <a:solidFill>
                          <a:schemeClr val="lt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  <a:tr h="959430">
                <a:tc>
                  <a:txBody>
                    <a:bodyPr/>
                    <a:lstStyle/>
                    <a:p>
                      <a:r>
                        <a:rPr lang="th-TH" sz="3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การดำเนินงานศูนย์พึ่งได้ (</a:t>
                      </a:r>
                      <a:r>
                        <a:rPr lang="en-US" sz="3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OSCC</a:t>
                      </a:r>
                      <a:r>
                        <a:rPr lang="th-TH" sz="3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) ของกระทรวงสาธารณสุข</a:t>
                      </a:r>
                      <a:endParaRPr lang="th-TH" sz="3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สี่เหลี่ยมด้านขนาน 4"/>
          <p:cNvSpPr/>
          <p:nvPr/>
        </p:nvSpPr>
        <p:spPr>
          <a:xfrm>
            <a:off x="607901" y="3094655"/>
            <a:ext cx="2695737" cy="956258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การจัดบริการ</a:t>
            </a:r>
            <a:endParaRPr lang="th-TH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แผนผังลําดับงาน: กระบวนการสำรอง 10"/>
          <p:cNvSpPr/>
          <p:nvPr/>
        </p:nvSpPr>
        <p:spPr>
          <a:xfrm>
            <a:off x="607900" y="4559883"/>
            <a:ext cx="2598935" cy="569723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การพัฒนาความรู้</a:t>
            </a:r>
            <a:endParaRPr lang="th-TH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ลูกศรขวา 12"/>
          <p:cNvSpPr/>
          <p:nvPr/>
        </p:nvSpPr>
        <p:spPr>
          <a:xfrm>
            <a:off x="5098159" y="4311226"/>
            <a:ext cx="457335" cy="4973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9" name="สี่เหลี่ยมด้านขนาน 4"/>
          <p:cNvSpPr/>
          <p:nvPr/>
        </p:nvSpPr>
        <p:spPr>
          <a:xfrm>
            <a:off x="6327059" y="3014255"/>
            <a:ext cx="5864942" cy="1036658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ในรพ. เน้นตั้งรับและจัดการ </a:t>
            </a:r>
            <a:r>
              <a:rPr lang="en-US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case</a:t>
            </a:r>
            <a:endParaRPr lang="th-TH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06477" y="5494860"/>
            <a:ext cx="3495368" cy="1171411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การจัดเก็บข้อมูล</a:t>
            </a:r>
            <a:endParaRPr lang="th-TH" sz="2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แผนผังลําดับงาน: กระบวนการสำรอง 10"/>
          <p:cNvSpPr/>
          <p:nvPr/>
        </p:nvSpPr>
        <p:spPr>
          <a:xfrm>
            <a:off x="6754762" y="4367972"/>
            <a:ext cx="5058696" cy="569723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บุคลากรศูนย์พึ่งได้ เน้น แก้ปัญหา</a:t>
            </a:r>
            <a:endParaRPr lang="th-TH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6327058" y="5275192"/>
            <a:ext cx="5088193" cy="1171411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เพื่อการรายงาน มากกว่าการใช้ประโยชน์</a:t>
            </a:r>
            <a:endParaRPr lang="th-TH" sz="2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1379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1856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โครงการพัฒนาหลักสูตรและพัฒนาศักยภาพบุคลากรที่ปฏิบัติงานศูนย์พึ่งได้ในเขตสุขภาพที่ ๘</a:t>
            </a:r>
            <a:endParaRPr lang="th-TH" b="1" cap="none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5" name="ตัวแทนเนื้อหา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4931891"/>
              </p:ext>
            </p:extLst>
          </p:nvPr>
        </p:nvGraphicFramePr>
        <p:xfrm>
          <a:off x="114300" y="1835947"/>
          <a:ext cx="12077700" cy="25074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77700"/>
              </a:tblGrid>
              <a:tr h="469774">
                <a:tc>
                  <a:txBody>
                    <a:bodyPr/>
                    <a:lstStyle/>
                    <a:p>
                      <a:r>
                        <a:rPr lang="th-TH" sz="3200" b="1" kern="1200" dirty="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๒.วัตถุประสงค์</a:t>
                      </a:r>
                      <a:endParaRPr lang="en-US" sz="3200" b="1" kern="1200" dirty="0" smtClean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928333">
                <a:tc>
                  <a:txBody>
                    <a:bodyPr/>
                    <a:lstStyle/>
                    <a:p>
                      <a:r>
                        <a:rPr lang="th-TH" sz="30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พัฒนาหลักสูตรการดูแล  บำบัดรักษา  และฟื้นฟู เด็กที่ถูกกระทำรุนแรง และผู้ที่ตั้งครรภ์ไม่พึงประสงค์  สำหรับบุคลากรที่ปฏิบัติงานในศูนย์พึ่งได้ เพื่อยกระดับคุณภาพและประสิทธิภาพในการดูแล ส่งผลให้ผู้ที่ถูกกระทำรุนแรงและผู้ที่ตั้งครรภ์ไม่พึงประสงค์  สามารถฟื้นฟูอำนาจและศักยภาพของตัวเองได้ และกลับไปดำรงชีวิตได้ตามปกติ</a:t>
                      </a:r>
                      <a:endParaRPr lang="th-TH" sz="3000" b="1" dirty="0">
                        <a:solidFill>
                          <a:srgbClr val="0070C0"/>
                        </a:solidFill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7768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ตาราง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20316"/>
              </p:ext>
            </p:extLst>
          </p:nvPr>
        </p:nvGraphicFramePr>
        <p:xfrm>
          <a:off x="0" y="618566"/>
          <a:ext cx="12090400" cy="21128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90400"/>
              </a:tblGrid>
              <a:tr h="523657">
                <a:tc>
                  <a:txBody>
                    <a:bodyPr/>
                    <a:lstStyle/>
                    <a:p>
                      <a:r>
                        <a:rPr lang="th-TH" sz="3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๓. กลุ่มเป้าหมาย </a:t>
                      </a:r>
                      <a:endParaRPr lang="en-US" sz="32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533743">
                <a:tc>
                  <a:txBody>
                    <a:bodyPr/>
                    <a:lstStyle/>
                    <a:p>
                      <a:r>
                        <a:rPr lang="th-TH" sz="3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๓</a:t>
                      </a:r>
                      <a:r>
                        <a:rPr lang="en-US" sz="3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th-TH" sz="3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๑ ผู้บริหาร นักวิชาการ ผู้เชี่ยวชาญ  ผู้ปฏิบัติงาน และผู้เกี่ยวข้องด้านการพัฒนาหลักสูตรการดูแล บำบัดรักษา และฟื้นฟู เด็กที่ถูกกระทำรุนแรง และผู้ที่ตั้งครรภ์ไม่พึงประสงค์  </a:t>
                      </a:r>
                      <a:endParaRPr lang="en-US" sz="3000" dirty="0" smtClean="0"/>
                    </a:p>
                    <a:p>
                      <a:r>
                        <a:rPr lang="th-TH" sz="3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๓.๒ คณะทำงาน และผู้ประสานงานโครงการฯ  ทั้งในส่วนกลาง และเขตสุขภาพที่ ๘ </a:t>
                      </a:r>
                      <a:endParaRPr lang="th-TH" sz="3000" dirty="0">
                        <a:latin typeface="DilleniaUPC" panose="02020603050405020304" pitchFamily="18" charset="-34"/>
                        <a:cs typeface="DilleniaUPC" panose="02020603050405020304" pitchFamily="18" charset="-34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ชื่อเรื่อง 1"/>
          <p:cNvSpPr txBox="1">
            <a:spLocks/>
          </p:cNvSpPr>
          <p:nvPr/>
        </p:nvSpPr>
        <p:spPr>
          <a:xfrm>
            <a:off x="0" y="0"/>
            <a:ext cx="12192000" cy="6185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th-TH" b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โครงการพัฒนาหลักสูตรและพัฒนาศักยภาพบุคลากรที่ปฏิบัติงานศูนย์พึ่งได้ในเขตสุขภาพที่ ๘</a:t>
            </a:r>
            <a:endParaRPr lang="th-TH" b="1" cap="none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9" name="ตัวแทนเนื้อหา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247712518"/>
              </p:ext>
            </p:extLst>
          </p:nvPr>
        </p:nvGraphicFramePr>
        <p:xfrm>
          <a:off x="0" y="2735581"/>
          <a:ext cx="12192000" cy="478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0"/>
              </a:tblGrid>
              <a:tr h="562358">
                <a:tc>
                  <a:txBody>
                    <a:bodyPr/>
                    <a:lstStyle/>
                    <a:p>
                      <a:r>
                        <a:rPr lang="th-TH" sz="3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๔. วิธีการดำเนินการ</a:t>
                      </a:r>
                    </a:p>
                  </a:txBody>
                  <a:tcPr/>
                </a:tc>
              </a:tr>
              <a:tr h="4084496">
                <a:tc>
                  <a:txBody>
                    <a:bodyPr/>
                    <a:lstStyle/>
                    <a:p>
                      <a:r>
                        <a:rPr lang="th-TH" sz="3000" b="1" kern="1200" dirty="0" smtClean="0">
                          <a:solidFill>
                            <a:schemeClr val="dk1"/>
                          </a:solidFill>
                          <a:latin typeface="TH SarabunIT๙" panose="020B0500040200020003" pitchFamily="34" charset="-34"/>
                          <a:ea typeface="+mn-ea"/>
                          <a:cs typeface="TH SarabunIT๙" panose="020B0500040200020003" pitchFamily="34" charset="-34"/>
                        </a:rPr>
                        <a:t>๔</a:t>
                      </a:r>
                      <a:r>
                        <a:rPr lang="en-US" sz="3000" b="1" kern="1200" dirty="0" smtClean="0">
                          <a:solidFill>
                            <a:schemeClr val="dk1"/>
                          </a:solidFill>
                          <a:latin typeface="TH SarabunIT๙" panose="020B0500040200020003" pitchFamily="34" charset="-34"/>
                          <a:ea typeface="+mn-ea"/>
                          <a:cs typeface="TH SarabunIT๙" panose="020B0500040200020003" pitchFamily="34" charset="-34"/>
                        </a:rPr>
                        <a:t>.</a:t>
                      </a:r>
                      <a:r>
                        <a:rPr lang="th-TH" sz="3000" b="1" kern="1200" dirty="0" smtClean="0">
                          <a:solidFill>
                            <a:schemeClr val="dk1"/>
                          </a:solidFill>
                          <a:latin typeface="TH SarabunIT๙" panose="020B0500040200020003" pitchFamily="34" charset="-34"/>
                          <a:ea typeface="+mn-ea"/>
                          <a:cs typeface="TH SarabunIT๙" panose="020B0500040200020003" pitchFamily="34" charset="-34"/>
                        </a:rPr>
                        <a:t>๑ ขั้นเตรียมการ</a:t>
                      </a:r>
                      <a:endParaRPr lang="en-US" sz="3000" dirty="0" smtClean="0">
                        <a:latin typeface="TH SarabunIT๙" panose="020B0500040200020003" pitchFamily="34" charset="-34"/>
                        <a:cs typeface="TH SarabunIT๙" panose="020B0500040200020003" pitchFamily="34" charset="-34"/>
                      </a:endParaRPr>
                    </a:p>
                    <a:p>
                      <a:r>
                        <a:rPr lang="en-US" sz="3000" kern="1200" dirty="0" smtClean="0">
                          <a:solidFill>
                            <a:schemeClr val="dk1"/>
                          </a:solidFill>
                          <a:latin typeface="TH SarabunIT๙" panose="020B0500040200020003" pitchFamily="34" charset="-34"/>
                          <a:ea typeface="+mn-ea"/>
                          <a:cs typeface="TH SarabunIT๙" panose="020B0500040200020003" pitchFamily="34" charset="-34"/>
                        </a:rPr>
                        <a:t>	</a:t>
                      </a:r>
                      <a:r>
                        <a:rPr lang="th-TH" sz="3000" kern="1200" dirty="0" smtClean="0">
                          <a:solidFill>
                            <a:schemeClr val="dk1"/>
                          </a:solidFill>
                          <a:latin typeface="TH SarabunIT๙" panose="020B0500040200020003" pitchFamily="34" charset="-34"/>
                          <a:ea typeface="+mn-ea"/>
                          <a:cs typeface="TH SarabunIT๙" panose="020B0500040200020003" pitchFamily="34" charset="-34"/>
                        </a:rPr>
                        <a:t>   ๔</a:t>
                      </a:r>
                      <a:r>
                        <a:rPr lang="en-US" sz="3000" kern="1200" dirty="0" smtClean="0">
                          <a:solidFill>
                            <a:schemeClr val="dk1"/>
                          </a:solidFill>
                          <a:latin typeface="TH SarabunIT๙" panose="020B0500040200020003" pitchFamily="34" charset="-34"/>
                          <a:ea typeface="+mn-ea"/>
                          <a:cs typeface="TH SarabunIT๙" panose="020B0500040200020003" pitchFamily="34" charset="-34"/>
                        </a:rPr>
                        <a:t>.</a:t>
                      </a:r>
                      <a:r>
                        <a:rPr lang="th-TH" sz="3000" kern="1200" dirty="0" smtClean="0">
                          <a:solidFill>
                            <a:schemeClr val="dk1"/>
                          </a:solidFill>
                          <a:latin typeface="TH SarabunIT๙" panose="020B0500040200020003" pitchFamily="34" charset="-34"/>
                          <a:ea typeface="+mn-ea"/>
                          <a:cs typeface="TH SarabunIT๙" panose="020B0500040200020003" pitchFamily="34" charset="-34"/>
                        </a:rPr>
                        <a:t>๑</a:t>
                      </a:r>
                      <a:r>
                        <a:rPr lang="en-US" sz="3000" kern="1200" dirty="0" smtClean="0">
                          <a:solidFill>
                            <a:schemeClr val="dk1"/>
                          </a:solidFill>
                          <a:latin typeface="TH SarabunIT๙" panose="020B0500040200020003" pitchFamily="34" charset="-34"/>
                          <a:ea typeface="+mn-ea"/>
                          <a:cs typeface="TH SarabunIT๙" panose="020B0500040200020003" pitchFamily="34" charset="-34"/>
                        </a:rPr>
                        <a:t>.</a:t>
                      </a:r>
                      <a:r>
                        <a:rPr lang="th-TH" sz="3000" kern="1200" dirty="0" smtClean="0">
                          <a:solidFill>
                            <a:schemeClr val="dk1"/>
                          </a:solidFill>
                          <a:latin typeface="TH SarabunIT๙" panose="020B0500040200020003" pitchFamily="34" charset="-34"/>
                          <a:ea typeface="+mn-ea"/>
                          <a:cs typeface="TH SarabunIT๙" panose="020B0500040200020003" pitchFamily="34" charset="-34"/>
                        </a:rPr>
                        <a:t>๑ จัดทำโครงการฯ ให้กองทุนเพื่อเด็กแห่งสหประชาชาติ </a:t>
                      </a:r>
                      <a:r>
                        <a:rPr lang="en-US" sz="3000" kern="1200" dirty="0" smtClean="0">
                          <a:solidFill>
                            <a:schemeClr val="dk1"/>
                          </a:solidFill>
                          <a:latin typeface="TH SarabunIT๙" panose="020B0500040200020003" pitchFamily="34" charset="-34"/>
                          <a:ea typeface="+mn-ea"/>
                          <a:cs typeface="TH SarabunIT๙" panose="020B0500040200020003" pitchFamily="34" charset="-34"/>
                        </a:rPr>
                        <a:t>(UNICEF Thailand) </a:t>
                      </a:r>
                      <a:r>
                        <a:rPr lang="th-TH" sz="3000" kern="1200" dirty="0" smtClean="0">
                          <a:solidFill>
                            <a:schemeClr val="dk1"/>
                          </a:solidFill>
                          <a:latin typeface="TH SarabunIT๙" panose="020B0500040200020003" pitchFamily="34" charset="-34"/>
                          <a:ea typeface="+mn-ea"/>
                          <a:cs typeface="TH SarabunIT๙" panose="020B0500040200020003" pitchFamily="34" charset="-34"/>
                        </a:rPr>
                        <a:t>ตรวจสอบ</a:t>
                      </a:r>
                      <a:endParaRPr lang="en-US" sz="3000" dirty="0" smtClean="0">
                        <a:latin typeface="TH SarabunIT๙" panose="020B0500040200020003" pitchFamily="34" charset="-34"/>
                        <a:cs typeface="TH SarabunIT๙" panose="020B0500040200020003" pitchFamily="34" charset="-34"/>
                      </a:endParaRPr>
                    </a:p>
                    <a:p>
                      <a:r>
                        <a:rPr lang="en-US" sz="3000" kern="1200" dirty="0" smtClean="0">
                          <a:solidFill>
                            <a:schemeClr val="dk1"/>
                          </a:solidFill>
                          <a:latin typeface="TH SarabunIT๙" panose="020B0500040200020003" pitchFamily="34" charset="-34"/>
                          <a:ea typeface="+mn-ea"/>
                          <a:cs typeface="TH SarabunIT๙" panose="020B0500040200020003" pitchFamily="34" charset="-34"/>
                        </a:rPr>
                        <a:t>	</a:t>
                      </a:r>
                      <a:r>
                        <a:rPr lang="th-TH" sz="3000" kern="1200" dirty="0" smtClean="0">
                          <a:solidFill>
                            <a:schemeClr val="dk1"/>
                          </a:solidFill>
                          <a:latin typeface="TH SarabunIT๙" panose="020B0500040200020003" pitchFamily="34" charset="-34"/>
                          <a:ea typeface="+mn-ea"/>
                          <a:cs typeface="TH SarabunIT๙" panose="020B0500040200020003" pitchFamily="34" charset="-34"/>
                        </a:rPr>
                        <a:t>   ๔</a:t>
                      </a:r>
                      <a:r>
                        <a:rPr lang="en-US" sz="3000" kern="1200" dirty="0" smtClean="0">
                          <a:solidFill>
                            <a:schemeClr val="dk1"/>
                          </a:solidFill>
                          <a:latin typeface="TH SarabunIT๙" panose="020B0500040200020003" pitchFamily="34" charset="-34"/>
                          <a:ea typeface="+mn-ea"/>
                          <a:cs typeface="TH SarabunIT๙" panose="020B0500040200020003" pitchFamily="34" charset="-34"/>
                        </a:rPr>
                        <a:t>.1.</a:t>
                      </a:r>
                      <a:r>
                        <a:rPr lang="th-TH" sz="3000" kern="1200" dirty="0" smtClean="0">
                          <a:solidFill>
                            <a:schemeClr val="dk1"/>
                          </a:solidFill>
                          <a:latin typeface="TH SarabunIT๙" panose="020B0500040200020003" pitchFamily="34" charset="-34"/>
                          <a:ea typeface="+mn-ea"/>
                          <a:cs typeface="TH SarabunIT๙" panose="020B0500040200020003" pitchFamily="34" charset="-34"/>
                        </a:rPr>
                        <a:t>๒ เสนอโครงการฯ เพื่อขออนุมัติจากปลัดกระทรวงสาธารณสุข</a:t>
                      </a:r>
                      <a:endParaRPr lang="en-US" sz="3000" dirty="0" smtClean="0">
                        <a:latin typeface="TH SarabunIT๙" panose="020B0500040200020003" pitchFamily="34" charset="-34"/>
                        <a:cs typeface="TH SarabunIT๙" panose="020B0500040200020003" pitchFamily="34" charset="-34"/>
                      </a:endParaRPr>
                    </a:p>
                    <a:p>
                      <a:r>
                        <a:rPr lang="en-US" sz="3000" kern="1200" dirty="0" smtClean="0">
                          <a:solidFill>
                            <a:schemeClr val="dk1"/>
                          </a:solidFill>
                          <a:latin typeface="TH SarabunIT๙" panose="020B0500040200020003" pitchFamily="34" charset="-34"/>
                          <a:ea typeface="+mn-ea"/>
                          <a:cs typeface="TH SarabunIT๙" panose="020B0500040200020003" pitchFamily="34" charset="-34"/>
                        </a:rPr>
                        <a:t>	</a:t>
                      </a:r>
                      <a:r>
                        <a:rPr lang="th-TH" sz="3000" kern="1200" dirty="0" smtClean="0">
                          <a:solidFill>
                            <a:schemeClr val="dk1"/>
                          </a:solidFill>
                          <a:latin typeface="TH SarabunIT๙" panose="020B0500040200020003" pitchFamily="34" charset="-34"/>
                          <a:ea typeface="+mn-ea"/>
                          <a:cs typeface="TH SarabunIT๙" panose="020B0500040200020003" pitchFamily="34" charset="-34"/>
                        </a:rPr>
                        <a:t>   ๔</a:t>
                      </a:r>
                      <a:r>
                        <a:rPr lang="en-US" sz="3000" kern="1200" dirty="0" smtClean="0">
                          <a:solidFill>
                            <a:schemeClr val="dk1"/>
                          </a:solidFill>
                          <a:latin typeface="TH SarabunIT๙" panose="020B0500040200020003" pitchFamily="34" charset="-34"/>
                          <a:ea typeface="+mn-ea"/>
                          <a:cs typeface="TH SarabunIT๙" panose="020B0500040200020003" pitchFamily="34" charset="-34"/>
                        </a:rPr>
                        <a:t>.1.</a:t>
                      </a:r>
                      <a:r>
                        <a:rPr lang="th-TH" sz="3000" kern="1200" dirty="0" smtClean="0">
                          <a:solidFill>
                            <a:schemeClr val="dk1"/>
                          </a:solidFill>
                          <a:latin typeface="TH SarabunIT๙" panose="020B0500040200020003" pitchFamily="34" charset="-34"/>
                          <a:ea typeface="+mn-ea"/>
                          <a:cs typeface="TH SarabunIT๙" panose="020B0500040200020003" pitchFamily="34" charset="-34"/>
                        </a:rPr>
                        <a:t>๓ จัดทำคำสั่งคณะทำงานฯ เสนอปลัดกระทรวงสาธารณสุขเพื่อลงนาม</a:t>
                      </a:r>
                      <a:endParaRPr lang="en-US" sz="3000" dirty="0" smtClean="0">
                        <a:latin typeface="TH SarabunIT๙" panose="020B0500040200020003" pitchFamily="34" charset="-34"/>
                        <a:cs typeface="TH SarabunIT๙" panose="020B0500040200020003" pitchFamily="34" charset="-34"/>
                      </a:endParaRPr>
                    </a:p>
                    <a:p>
                      <a:r>
                        <a:rPr lang="en-US" sz="3000" kern="1200" dirty="0" smtClean="0">
                          <a:solidFill>
                            <a:schemeClr val="dk1"/>
                          </a:solidFill>
                          <a:latin typeface="TH SarabunIT๙" panose="020B0500040200020003" pitchFamily="34" charset="-34"/>
                          <a:ea typeface="+mn-ea"/>
                          <a:cs typeface="TH SarabunIT๙" panose="020B0500040200020003" pitchFamily="34" charset="-34"/>
                        </a:rPr>
                        <a:t>	</a:t>
                      </a:r>
                      <a:r>
                        <a:rPr lang="th-TH" sz="3000" kern="1200" dirty="0" smtClean="0">
                          <a:solidFill>
                            <a:schemeClr val="dk1"/>
                          </a:solidFill>
                          <a:latin typeface="TH SarabunIT๙" panose="020B0500040200020003" pitchFamily="34" charset="-34"/>
                          <a:ea typeface="+mn-ea"/>
                          <a:cs typeface="TH SarabunIT๙" panose="020B0500040200020003" pitchFamily="34" charset="-34"/>
                        </a:rPr>
                        <a:t>   ๔</a:t>
                      </a:r>
                      <a:r>
                        <a:rPr lang="en-US" sz="3000" kern="1200" dirty="0" smtClean="0">
                          <a:solidFill>
                            <a:schemeClr val="dk1"/>
                          </a:solidFill>
                          <a:latin typeface="TH SarabunIT๙" panose="020B0500040200020003" pitchFamily="34" charset="-34"/>
                          <a:ea typeface="+mn-ea"/>
                          <a:cs typeface="TH SarabunIT๙" panose="020B0500040200020003" pitchFamily="34" charset="-34"/>
                        </a:rPr>
                        <a:t>.1.</a:t>
                      </a:r>
                      <a:r>
                        <a:rPr lang="th-TH" sz="3000" kern="1200" dirty="0" smtClean="0">
                          <a:solidFill>
                            <a:schemeClr val="dk1"/>
                          </a:solidFill>
                          <a:latin typeface="TH SarabunIT๙" panose="020B0500040200020003" pitchFamily="34" charset="-34"/>
                          <a:ea typeface="+mn-ea"/>
                          <a:cs typeface="TH SarabunIT๙" panose="020B0500040200020003" pitchFamily="34" charset="-34"/>
                        </a:rPr>
                        <a:t>๔ รวบรวมเนื้อหาหลักสูตร แนวทางการปฏิบัติงาน และข้อมูลการให้บริการ</a:t>
                      </a:r>
                      <a:endParaRPr lang="en-US" sz="3000" dirty="0" smtClean="0">
                        <a:latin typeface="TH SarabunIT๙" panose="020B0500040200020003" pitchFamily="34" charset="-34"/>
                        <a:cs typeface="TH SarabunIT๙" panose="020B0500040200020003" pitchFamily="34" charset="-34"/>
                      </a:endParaRPr>
                    </a:p>
                    <a:p>
                      <a:r>
                        <a:rPr lang="en-US" sz="3000" b="1" kern="1200" dirty="0" smtClean="0">
                          <a:solidFill>
                            <a:schemeClr val="dk1"/>
                          </a:solidFill>
                          <a:latin typeface="TH SarabunIT๙" panose="020B0500040200020003" pitchFamily="34" charset="-34"/>
                          <a:ea typeface="+mn-ea"/>
                          <a:cs typeface="TH SarabunIT๙" panose="020B0500040200020003" pitchFamily="34" charset="-34"/>
                        </a:rPr>
                        <a:t> </a:t>
                      </a:r>
                      <a:r>
                        <a:rPr lang="th-TH" sz="3000" b="1" kern="1200" dirty="0" smtClean="0">
                          <a:solidFill>
                            <a:schemeClr val="dk1"/>
                          </a:solidFill>
                          <a:latin typeface="TH SarabunIT๙" panose="020B0500040200020003" pitchFamily="34" charset="-34"/>
                          <a:ea typeface="+mn-ea"/>
                          <a:cs typeface="TH SarabunIT๙" panose="020B0500040200020003" pitchFamily="34" charset="-34"/>
                        </a:rPr>
                        <a:t>๔</a:t>
                      </a:r>
                      <a:r>
                        <a:rPr lang="en-US" sz="3000" b="1" kern="1200" dirty="0" smtClean="0">
                          <a:solidFill>
                            <a:schemeClr val="dk1"/>
                          </a:solidFill>
                          <a:latin typeface="TH SarabunIT๙" panose="020B0500040200020003" pitchFamily="34" charset="-34"/>
                          <a:ea typeface="+mn-ea"/>
                          <a:cs typeface="TH SarabunIT๙" panose="020B0500040200020003" pitchFamily="34" charset="-34"/>
                        </a:rPr>
                        <a:t>.2 </a:t>
                      </a:r>
                      <a:r>
                        <a:rPr lang="th-TH" sz="3000" b="1" kern="1200" dirty="0" smtClean="0">
                          <a:solidFill>
                            <a:schemeClr val="dk1"/>
                          </a:solidFill>
                          <a:latin typeface="TH SarabunIT๙" panose="020B0500040200020003" pitchFamily="34" charset="-34"/>
                          <a:ea typeface="+mn-ea"/>
                          <a:cs typeface="TH SarabunIT๙" panose="020B0500040200020003" pitchFamily="34" charset="-34"/>
                        </a:rPr>
                        <a:t>ขั้นดำเนินโครงการฯ</a:t>
                      </a:r>
                      <a:endParaRPr lang="en-US" sz="3000" dirty="0" smtClean="0">
                        <a:latin typeface="TH SarabunIT๙" panose="020B0500040200020003" pitchFamily="34" charset="-34"/>
                        <a:cs typeface="TH SarabunIT๙" panose="020B0500040200020003" pitchFamily="34" charset="-34"/>
                      </a:endParaRPr>
                    </a:p>
                    <a:p>
                      <a:r>
                        <a:rPr lang="th-TH" sz="3000" kern="1200" dirty="0" smtClean="0">
                          <a:solidFill>
                            <a:schemeClr val="dk1"/>
                          </a:solidFill>
                          <a:latin typeface="TH SarabunIT๙" panose="020B0500040200020003" pitchFamily="34" charset="-34"/>
                          <a:ea typeface="+mn-ea"/>
                          <a:cs typeface="TH SarabunIT๙" panose="020B0500040200020003" pitchFamily="34" charset="-34"/>
                        </a:rPr>
                        <a:t> 	   4.2.1 ประชุมคณะทำงานเพื่อรวบรวม สังเคราะห์องค์ความรู้ประชุมจัดทำร่างหลักสูตร การอบรม การฝึกทักษะ และการใช้เครื่องมือ  จัดอบรมในจังหวัดพื้นที่นำร่อง</a:t>
                      </a:r>
                      <a:r>
                        <a:rPr lang="th-TH" sz="3000" kern="1200" dirty="0" smtClean="0">
                          <a:solidFill>
                            <a:schemeClr val="dk1"/>
                          </a:solidFill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		</a:t>
                      </a:r>
                      <a:endParaRPr lang="en-US" sz="3000" dirty="0" smtClean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r>
                        <a:rPr lang="th-TH" sz="3000" kern="1200" dirty="0" smtClean="0">
                          <a:solidFill>
                            <a:schemeClr val="dk1"/>
                          </a:solidFill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	</a:t>
                      </a:r>
                      <a:endParaRPr lang="en-US" sz="30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6729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ตัวแทนเนื้อหา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465612752"/>
              </p:ext>
            </p:extLst>
          </p:nvPr>
        </p:nvGraphicFramePr>
        <p:xfrm>
          <a:off x="225734" y="833718"/>
          <a:ext cx="11966266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66266"/>
              </a:tblGrid>
              <a:tr h="420329">
                <a:tc>
                  <a:txBody>
                    <a:bodyPr/>
                    <a:lstStyle/>
                    <a:p>
                      <a:r>
                        <a:rPr lang="th-TH" sz="3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๕. ระยะเวลาดำเนินการ</a:t>
                      </a:r>
                      <a:endParaRPr lang="en-US" sz="3200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65471">
                <a:tc>
                  <a:txBody>
                    <a:bodyPr/>
                    <a:lstStyle/>
                    <a:p>
                      <a:r>
                        <a:rPr lang="th-TH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  <a:r>
                        <a:rPr lang="th-TH" sz="3600" b="1" kern="1200" dirty="0" smtClean="0">
                          <a:solidFill>
                            <a:schemeClr val="bg1"/>
                          </a:solidFill>
                          <a:latin typeface="TH SarabunIT๙" panose="020B0500040200020003" pitchFamily="34" charset="-34"/>
                          <a:ea typeface="+mn-ea"/>
                          <a:cs typeface="TH SarabunIT๙" panose="020B0500040200020003" pitchFamily="34" charset="-34"/>
                        </a:rPr>
                        <a:t>มกราคม  </a:t>
                      </a:r>
                      <a:r>
                        <a:rPr lang="en-US" sz="3600" b="1" kern="1200" dirty="0" smtClean="0">
                          <a:solidFill>
                            <a:schemeClr val="bg1"/>
                          </a:solidFill>
                          <a:latin typeface="TH SarabunIT๙" panose="020B0500040200020003" pitchFamily="34" charset="-34"/>
                          <a:ea typeface="+mn-ea"/>
                          <a:cs typeface="TH SarabunIT๙" panose="020B0500040200020003" pitchFamily="34" charset="-34"/>
                        </a:rPr>
                        <a:t>2561 – </a:t>
                      </a:r>
                      <a:r>
                        <a:rPr lang="th-TH" sz="3600" b="1" kern="1200" dirty="0" smtClean="0">
                          <a:solidFill>
                            <a:schemeClr val="bg1"/>
                          </a:solidFill>
                          <a:latin typeface="TH SarabunIT๙" panose="020B0500040200020003" pitchFamily="34" charset="-34"/>
                          <a:ea typeface="+mn-ea"/>
                          <a:cs typeface="TH SarabunIT๙" panose="020B0500040200020003" pitchFamily="34" charset="-34"/>
                        </a:rPr>
                        <a:t>กันยายน ๒๕๖๒ </a:t>
                      </a:r>
                      <a:endParaRPr lang="en-US" sz="3600" b="1" kern="1200" dirty="0" smtClean="0">
                        <a:solidFill>
                          <a:schemeClr val="dk1"/>
                        </a:solidFill>
                        <a:latin typeface="TH SarabunIT๙" panose="020B0500040200020003" pitchFamily="34" charset="-34"/>
                        <a:ea typeface="+mn-ea"/>
                        <a:cs typeface="TH SarabunIT๙" panose="020B0500040200020003" pitchFamily="34" charset="-34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ชื่อเรื่อง 1"/>
          <p:cNvSpPr txBox="1">
            <a:spLocks/>
          </p:cNvSpPr>
          <p:nvPr/>
        </p:nvSpPr>
        <p:spPr>
          <a:xfrm>
            <a:off x="0" y="0"/>
            <a:ext cx="12192000" cy="6185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th-TH" b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โครงการพัฒนาหลักสูตรและพัฒนาศักยภาพบุคลากรที่ปฏิบัติงานศูนย์พึ่งได้ในเขตสุขภาพที่ ๘</a:t>
            </a:r>
            <a:endParaRPr lang="th-TH" b="1" cap="none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8" name="ตาราง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9585936"/>
              </p:ext>
            </p:extLst>
          </p:nvPr>
        </p:nvGraphicFramePr>
        <p:xfrm>
          <a:off x="201705" y="2286282"/>
          <a:ext cx="11990295" cy="19226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90295"/>
              </a:tblGrid>
              <a:tr h="745929">
                <a:tc>
                  <a:txBody>
                    <a:bodyPr/>
                    <a:lstStyle/>
                    <a:p>
                      <a:r>
                        <a:rPr lang="th-TH" sz="3200" b="1" kern="1200" smtClean="0">
                          <a:solidFill>
                            <a:schemeClr val="lt1"/>
                          </a:solidFill>
                          <a:latin typeface="TH SarabunIT๙" panose="020B0500040200020003" pitchFamily="34" charset="-34"/>
                          <a:ea typeface="+mn-ea"/>
                          <a:cs typeface="TH SarabunIT๙" panose="020B0500040200020003" pitchFamily="34" charset="-34"/>
                        </a:rPr>
                        <a:t>๗. งบประมาณ</a:t>
                      </a:r>
                      <a:endParaRPr lang="en-US" sz="3200" b="1" kern="1200" dirty="0" smtClean="0">
                        <a:solidFill>
                          <a:schemeClr val="lt1"/>
                        </a:solidFill>
                        <a:latin typeface="TH SarabunIT๙" panose="020B0500040200020003" pitchFamily="34" charset="-34"/>
                        <a:ea typeface="+mn-ea"/>
                        <a:cs typeface="TH SarabunIT๙" panose="020B0500040200020003" pitchFamily="34" charset="-34"/>
                      </a:endParaRPr>
                    </a:p>
                  </a:txBody>
                  <a:tcPr/>
                </a:tc>
              </a:tr>
              <a:tr h="11767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3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งบประมาณขององค์การทุนเพื่อเด็กแห่งสหประชาชาติ (</a:t>
                      </a:r>
                      <a:r>
                        <a:rPr lang="en-US" sz="3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UNICEF Thailand) </a:t>
                      </a:r>
                      <a:r>
                        <a:rPr lang="th-TH" sz="3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จำนวน ๑,๕๗๔,๔๐๐ บาท   (หนึ่งล้านห้าแสนเจ็ดหมื่นสี่พันสี่ร้อยบาทถ้วน) ดังรายละเอียด</a:t>
                      </a:r>
                      <a:r>
                        <a:rPr lang="th-TH" sz="3200" b="1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ดังนี้ </a:t>
                      </a:r>
                      <a:endParaRPr lang="en-US" sz="32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ตาราง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9494002"/>
              </p:ext>
            </p:extLst>
          </p:nvPr>
        </p:nvGraphicFramePr>
        <p:xfrm>
          <a:off x="161364" y="4413475"/>
          <a:ext cx="12030636" cy="15908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30636"/>
              </a:tblGrid>
              <a:tr h="565891">
                <a:tc>
                  <a:txBody>
                    <a:bodyPr/>
                    <a:lstStyle/>
                    <a:p>
                      <a:r>
                        <a:rPr lang="th-TH" sz="3600" b="1" kern="1200" dirty="0" smtClean="0">
                          <a:solidFill>
                            <a:schemeClr val="bg1"/>
                          </a:solidFill>
                          <a:latin typeface="TH SarabunIT๙" panose="020B0500040200020003" pitchFamily="34" charset="-34"/>
                          <a:ea typeface="+mn-ea"/>
                          <a:cs typeface="TH SarabunIT๙" panose="020B0500040200020003" pitchFamily="34" charset="-34"/>
                        </a:rPr>
                        <a:t>๘</a:t>
                      </a:r>
                      <a:r>
                        <a:rPr lang="en-US" sz="3600" b="1" kern="1200" dirty="0" smtClean="0">
                          <a:solidFill>
                            <a:schemeClr val="bg1"/>
                          </a:solidFill>
                          <a:latin typeface="TH SarabunIT๙" panose="020B0500040200020003" pitchFamily="34" charset="-34"/>
                          <a:ea typeface="+mn-ea"/>
                          <a:cs typeface="TH SarabunIT๙" panose="020B0500040200020003" pitchFamily="34" charset="-34"/>
                        </a:rPr>
                        <a:t>. </a:t>
                      </a:r>
                      <a:r>
                        <a:rPr lang="th-TH" sz="3600" b="1" kern="1200" dirty="0" smtClean="0">
                          <a:solidFill>
                            <a:schemeClr val="bg1"/>
                          </a:solidFill>
                          <a:latin typeface="TH SarabunIT๙" panose="020B0500040200020003" pitchFamily="34" charset="-34"/>
                          <a:ea typeface="+mn-ea"/>
                          <a:cs typeface="TH SarabunIT๙" panose="020B0500040200020003" pitchFamily="34" charset="-34"/>
                        </a:rPr>
                        <a:t>ผลผลิต/ตัวชี้วัด</a:t>
                      </a:r>
                      <a:endParaRPr lang="en-US" sz="3600" b="1" dirty="0" smtClean="0">
                        <a:solidFill>
                          <a:schemeClr val="bg1"/>
                        </a:solidFill>
                        <a:latin typeface="TH SarabunIT๙" panose="020B0500040200020003" pitchFamily="34" charset="-34"/>
                        <a:cs typeface="TH SarabunIT๙" panose="020B0500040200020003" pitchFamily="34" charset="-34"/>
                      </a:endParaRPr>
                    </a:p>
                  </a:txBody>
                  <a:tcPr/>
                </a:tc>
              </a:tr>
              <a:tr h="950786">
                <a:tc>
                  <a:txBody>
                    <a:bodyPr/>
                    <a:lstStyle/>
                    <a:p>
                      <a:r>
                        <a:rPr lang="th-TH" sz="3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หลักสูตรการดูแลผู้ที่ถูกกระทำรุนแรงและผู้ที่ตั้งครรภ์ไม่พึงประสงค์</a:t>
                      </a:r>
                      <a:endParaRPr lang="en-US" sz="36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063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ชื่อเรื่อง 1"/>
          <p:cNvSpPr txBox="1">
            <a:spLocks/>
          </p:cNvSpPr>
          <p:nvPr/>
        </p:nvSpPr>
        <p:spPr>
          <a:xfrm>
            <a:off x="0" y="0"/>
            <a:ext cx="12192000" cy="6185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th-TH" b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โครงการพัฒนาหลักสูตรและพัฒนาศักยภาพบุคลากรที่ปฏิบัติงานศูนย์พึ่งได้ในเขตสุขภาพที่ ๘</a:t>
            </a:r>
            <a:endParaRPr lang="th-TH" b="1" cap="none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11" name="ตัวแทนเนื้อหา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400978435"/>
              </p:ext>
            </p:extLst>
          </p:nvPr>
        </p:nvGraphicFramePr>
        <p:xfrm>
          <a:off x="118157" y="3469342"/>
          <a:ext cx="12073843" cy="30714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73843"/>
              </a:tblGrid>
              <a:tr h="8147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3600" b="1" kern="1200" dirty="0" smtClean="0">
                          <a:solidFill>
                            <a:schemeClr val="bg1"/>
                          </a:solidFill>
                          <a:latin typeface="TH SarabunIT๙" panose="020B0500040200020003" pitchFamily="34" charset="-34"/>
                          <a:ea typeface="+mn-ea"/>
                          <a:cs typeface="TH SarabunIT๙" panose="020B0500040200020003" pitchFamily="34" charset="-34"/>
                        </a:rPr>
                        <a:t>10</a:t>
                      </a:r>
                      <a:r>
                        <a:rPr lang="en-US" sz="3600" b="1" kern="1200" dirty="0" smtClean="0">
                          <a:solidFill>
                            <a:schemeClr val="bg1"/>
                          </a:solidFill>
                          <a:latin typeface="TH SarabunIT๙" panose="020B0500040200020003" pitchFamily="34" charset="-34"/>
                          <a:ea typeface="+mn-ea"/>
                          <a:cs typeface="TH SarabunIT๙" panose="020B0500040200020003" pitchFamily="34" charset="-34"/>
                        </a:rPr>
                        <a:t>. </a:t>
                      </a:r>
                      <a:r>
                        <a:rPr lang="th-TH" sz="3600" b="1" kern="1200" dirty="0" smtClean="0">
                          <a:solidFill>
                            <a:schemeClr val="bg1"/>
                          </a:solidFill>
                          <a:latin typeface="TH SarabunIT๙" panose="020B0500040200020003" pitchFamily="34" charset="-34"/>
                          <a:ea typeface="+mn-ea"/>
                          <a:cs typeface="TH SarabunIT๙" panose="020B0500040200020003" pitchFamily="34" charset="-34"/>
                        </a:rPr>
                        <a:t>ผลที่คาดว่าจะได้รับ </a:t>
                      </a:r>
                      <a:endParaRPr lang="en-US" sz="3600" kern="1200" dirty="0" smtClean="0">
                        <a:solidFill>
                          <a:schemeClr val="bg1"/>
                        </a:solidFill>
                        <a:latin typeface="TH SarabunIT๙" panose="020B0500040200020003" pitchFamily="34" charset="-34"/>
                        <a:ea typeface="+mn-ea"/>
                        <a:cs typeface="TH SarabunIT๙" panose="020B0500040200020003" pitchFamily="34" charset="-34"/>
                      </a:endParaRPr>
                    </a:p>
                    <a:p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157011">
                <a:tc>
                  <a:txBody>
                    <a:bodyPr/>
                    <a:lstStyle/>
                    <a:p>
                      <a:r>
                        <a:rPr lang="th-TH" sz="3600" kern="1200" dirty="0" smtClean="0">
                          <a:solidFill>
                            <a:schemeClr val="bg1"/>
                          </a:solidFill>
                          <a:latin typeface="TH SarabunIT๙" panose="020B0500040200020003" pitchFamily="34" charset="-34"/>
                          <a:ea typeface="+mn-ea"/>
                          <a:cs typeface="TH SarabunIT๙" panose="020B0500040200020003" pitchFamily="34" charset="-34"/>
                        </a:rPr>
                        <a:t>กลุ่มเสี่ยงที่มีอายุ ๐ - ๑๘ ปี ได้รับการเฝ้าระวัง  ป้องกันการถูกกระทำรุนแรงทันท่วงที  และสามารถติดตามอย่างต่อเนื่องเพื่อป้องกันการถูกกระทำซ้ำ   ตลอดจนให้การบำบัดฟื้นฟูกลุ่มที่ถูกกระทำรุนแรงให้สามารถกลับไปดำรงชีวิตได้ตามปกติ  โดยการสร้างเครือข่ายการทำงานแบบ</a:t>
                      </a:r>
                      <a:r>
                        <a:rPr lang="th-TH" sz="3600" kern="1200" dirty="0" err="1" smtClean="0">
                          <a:solidFill>
                            <a:schemeClr val="bg1"/>
                          </a:solidFill>
                          <a:latin typeface="TH SarabunIT๙" panose="020B0500040200020003" pitchFamily="34" charset="-34"/>
                          <a:ea typeface="+mn-ea"/>
                          <a:cs typeface="TH SarabunIT๙" panose="020B0500040200020003" pitchFamily="34" charset="-34"/>
                        </a:rPr>
                        <a:t>บูรณา</a:t>
                      </a:r>
                      <a:r>
                        <a:rPr lang="th-TH" sz="3600" kern="1200" dirty="0" smtClean="0">
                          <a:solidFill>
                            <a:schemeClr val="bg1"/>
                          </a:solidFill>
                          <a:latin typeface="TH SarabunIT๙" panose="020B0500040200020003" pitchFamily="34" charset="-34"/>
                          <a:ea typeface="+mn-ea"/>
                          <a:cs typeface="TH SarabunIT๙" panose="020B0500040200020003" pitchFamily="34" charset="-34"/>
                        </a:rPr>
                        <a:t>การ </a:t>
                      </a:r>
                      <a:endParaRPr lang="en-US" sz="3600" kern="1200" dirty="0" smtClean="0">
                        <a:solidFill>
                          <a:schemeClr val="bg1"/>
                        </a:solidFill>
                        <a:latin typeface="TH SarabunIT๙" panose="020B0500040200020003" pitchFamily="34" charset="-34"/>
                        <a:ea typeface="+mn-ea"/>
                        <a:cs typeface="TH SarabunIT๙" panose="020B0500040200020003" pitchFamily="34" charset="-34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ตาราง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3393025"/>
              </p:ext>
            </p:extLst>
          </p:nvPr>
        </p:nvGraphicFramePr>
        <p:xfrm>
          <a:off x="143435" y="909755"/>
          <a:ext cx="12048565" cy="22771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48565"/>
              </a:tblGrid>
              <a:tr h="305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3200" b="1" kern="1200" dirty="0" smtClean="0">
                          <a:solidFill>
                            <a:schemeClr val="bg1"/>
                          </a:solidFill>
                          <a:latin typeface="TH SarabunIT๙" panose="020B0500040200020003" pitchFamily="34" charset="-34"/>
                          <a:ea typeface="+mn-ea"/>
                          <a:cs typeface="TH SarabunIT๙" panose="020B0500040200020003" pitchFamily="34" charset="-34"/>
                        </a:rPr>
                        <a:t>9. หน่วยงานที่รับผิดชอบ</a:t>
                      </a:r>
                      <a:endParaRPr lang="en-US" sz="3200" kern="1200" dirty="0" smtClean="0">
                        <a:solidFill>
                          <a:schemeClr val="bg1"/>
                        </a:solidFill>
                        <a:latin typeface="TH SarabunIT๙" panose="020B0500040200020003" pitchFamily="34" charset="-34"/>
                        <a:ea typeface="+mn-ea"/>
                        <a:cs typeface="TH SarabunIT๙" panose="020B0500040200020003" pitchFamily="34" charset="-34"/>
                      </a:endParaRPr>
                    </a:p>
                  </a:txBody>
                  <a:tcPr/>
                </a:tc>
              </a:tr>
              <a:tr h="1698078">
                <a:tc>
                  <a:txBody>
                    <a:bodyPr/>
                    <a:lstStyle/>
                    <a:p>
                      <a:r>
                        <a:rPr lang="th-TH" sz="3200" kern="1200" dirty="0" smtClean="0">
                          <a:solidFill>
                            <a:schemeClr val="dk1"/>
                          </a:solidFill>
                          <a:latin typeface="TH SarabunIT๙" panose="020B0500040200020003" pitchFamily="34" charset="-34"/>
                          <a:ea typeface="+mn-ea"/>
                          <a:cs typeface="TH SarabunIT๙" panose="020B0500040200020003" pitchFamily="34" charset="-34"/>
                        </a:rPr>
                        <a:t>๙.1 กองตรวจราชการ กลุ่มตรวจราชการ เขตสุขภาพที่ ๘</a:t>
                      </a:r>
                      <a:endParaRPr lang="en-US" sz="3200" kern="1200" dirty="0" smtClean="0">
                        <a:solidFill>
                          <a:schemeClr val="dk1"/>
                        </a:solidFill>
                        <a:latin typeface="TH SarabunIT๙" panose="020B0500040200020003" pitchFamily="34" charset="-34"/>
                        <a:ea typeface="+mn-ea"/>
                        <a:cs typeface="TH SarabunIT๙" panose="020B0500040200020003" pitchFamily="34" charset="-34"/>
                      </a:endParaRPr>
                    </a:p>
                    <a:p>
                      <a:r>
                        <a:rPr lang="th-TH" sz="3200" kern="1200" dirty="0" smtClean="0">
                          <a:solidFill>
                            <a:schemeClr val="dk1"/>
                          </a:solidFill>
                          <a:latin typeface="TH SarabunIT๙" panose="020B0500040200020003" pitchFamily="34" charset="-34"/>
                          <a:ea typeface="+mn-ea"/>
                          <a:cs typeface="TH SarabunIT๙" panose="020B0500040200020003" pitchFamily="34" charset="-34"/>
                        </a:rPr>
                        <a:t>๙.2 สำนักงานเขตสุขภาพที่ ๘</a:t>
                      </a:r>
                      <a:endParaRPr lang="en-US" sz="3200" kern="1200" dirty="0" smtClean="0">
                        <a:solidFill>
                          <a:schemeClr val="dk1"/>
                        </a:solidFill>
                        <a:latin typeface="TH SarabunIT๙" panose="020B0500040200020003" pitchFamily="34" charset="-34"/>
                        <a:ea typeface="+mn-ea"/>
                        <a:cs typeface="TH SarabunIT๙" panose="020B0500040200020003" pitchFamily="34" charset="-34"/>
                      </a:endParaRPr>
                    </a:p>
                    <a:p>
                      <a:r>
                        <a:rPr lang="en-US" sz="3200" kern="1200" dirty="0" smtClean="0">
                          <a:solidFill>
                            <a:schemeClr val="dk1"/>
                          </a:solidFill>
                          <a:latin typeface="TH SarabunIT๙" panose="020B0500040200020003" pitchFamily="34" charset="-34"/>
                          <a:ea typeface="+mn-ea"/>
                          <a:cs typeface="TH SarabunIT๙" panose="020B0500040200020003" pitchFamily="34" charset="-34"/>
                        </a:rPr>
                        <a:t>9.3 </a:t>
                      </a:r>
                      <a:r>
                        <a:rPr lang="th-TH" sz="3200" kern="1200" dirty="0" smtClean="0">
                          <a:solidFill>
                            <a:schemeClr val="dk1"/>
                          </a:solidFill>
                          <a:latin typeface="TH SarabunIT๙" panose="020B0500040200020003" pitchFamily="34" charset="-34"/>
                          <a:ea typeface="+mn-ea"/>
                          <a:cs typeface="TH SarabunIT๙" panose="020B0500040200020003" pitchFamily="34" charset="-34"/>
                        </a:rPr>
                        <a:t>กองบริหารการสาธารณสุข</a:t>
                      </a:r>
                      <a:endParaRPr lang="en-US" sz="3200" kern="1200" dirty="0">
                        <a:solidFill>
                          <a:schemeClr val="dk1"/>
                        </a:solidFill>
                        <a:latin typeface="TH SarabunIT๙" panose="020B0500040200020003" pitchFamily="34" charset="-34"/>
                        <a:ea typeface="+mn-ea"/>
                        <a:cs typeface="TH SarabunIT๙" panose="020B0500040200020003" pitchFamily="34" charset="-34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7899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หยดน้ำ">
  <a:themeElements>
    <a:clrScheme name="หยดน้ำ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หยดน้ำ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หยดน้ำ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TM04033925[[fn=หยดน้ำ]]</Template>
  <TotalTime>1127</TotalTime>
  <Words>2026</Words>
  <Application>Microsoft Office PowerPoint</Application>
  <PresentationFormat>Widescreen</PresentationFormat>
  <Paragraphs>279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41" baseType="lpstr">
      <vt:lpstr>Angsana New</vt:lpstr>
      <vt:lpstr>AngsanaUPC</vt:lpstr>
      <vt:lpstr>Arial</vt:lpstr>
      <vt:lpstr>BrowalliaUPC</vt:lpstr>
      <vt:lpstr>Brush Script MT</vt:lpstr>
      <vt:lpstr>Calibri</vt:lpstr>
      <vt:lpstr>Comic Sans MS</vt:lpstr>
      <vt:lpstr>Cordia New</vt:lpstr>
      <vt:lpstr>DilleniaUPC</vt:lpstr>
      <vt:lpstr>IrisUPC</vt:lpstr>
      <vt:lpstr>JasmineUPC</vt:lpstr>
      <vt:lpstr>Symbol</vt:lpstr>
      <vt:lpstr>Tahoma</vt:lpstr>
      <vt:lpstr>TH SarabunIT๙</vt:lpstr>
      <vt:lpstr>TH SarabunPSK</vt:lpstr>
      <vt:lpstr>Tw Cen MT</vt:lpstr>
      <vt:lpstr>Wingdings 2</vt:lpstr>
      <vt:lpstr>หยดน้ำ</vt:lpstr>
      <vt:lpstr>โครงการพัฒนาหลักสูตรและพัฒนาศักยภาพบุคลากรที่ปฏิบัติงานศูนย์พึ่งได้ ในเขตสุขภาพที่ ๘ </vt:lpstr>
      <vt:lpstr> โครงการพัฒนาหลักสูตรและพัฒนาศักยภาพบุคลากรที่ปฏิบัติงานศูนย์พึ่งได้ในเขตสุขภาพที่ ๘</vt:lpstr>
      <vt:lpstr>PowerPoint Presentation</vt:lpstr>
      <vt:lpstr>PowerPoint Presentation</vt:lpstr>
      <vt:lpstr> โครงการพัฒนาหลักสูตรและพัฒนาศักยภาพบุคลากรที่ปฏิบัติงานศูนย์พึ่งได้ในเขตสุขภาพที่ ๘</vt:lpstr>
      <vt:lpstr> โครงการพัฒนาหลักสูตรและพัฒนาศักยภาพบุคลากรที่ปฏิบัติงานศูนย์พึ่งได้ในเขตสุขภาพที่ ๘</vt:lpstr>
      <vt:lpstr>PowerPoint Presentation</vt:lpstr>
      <vt:lpstr>PowerPoint Presentation</vt:lpstr>
      <vt:lpstr>PowerPoint Presentation</vt:lpstr>
      <vt:lpstr>กรอบระยะเวลาการดำเนินงาน</vt:lpstr>
      <vt:lpstr>กรอบการพิจารณาการจัดทำหลักสูตร</vt:lpstr>
      <vt:lpstr>กรอบการดำเนินงานศูนย์พึ่งได้ กระทรวงสาธารณสุข</vt:lpstr>
      <vt:lpstr>การดูแล Case</vt:lpstr>
      <vt:lpstr>PowerPoint Presentation</vt:lpstr>
      <vt:lpstr>PowerPoint Presentation</vt:lpstr>
      <vt:lpstr>กลไกการดำเนินงาน และระบบบริการศูนย์พึ่งได้ (OSCC)</vt:lpstr>
      <vt:lpstr>การบริการศูนย์พึ่งได้ (OSCC)</vt:lpstr>
      <vt:lpstr>กรอบการดำเนินงานศูนย์พึ่งได้ กระทรวงสาธารณสุข (ต่อ)</vt:lpstr>
      <vt:lpstr>เป้าหมาย</vt:lpstr>
      <vt:lpstr>การดูแล Case</vt:lpstr>
      <vt:lpstr>การดำเนินงาน</vt:lpstr>
      <vt:lpstr>ศูนย์ /คลินิก Psycho Social care การบูรณาการการทำงานของหน่วยงานกระทรวงสาธารณสุข ในขอบเขตการบริการทางการแพทย์</vt:lpstr>
      <vt:lpstr>กรอบการพิจารณา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การประชุมเพื่อปรึกษาหารือเรื่องการดำเนินงานเรื่องความรุนแรง ในบทบาทหน้าที่ และการบูรณาการการทำงานของหน่วยงานในกระทรวงสาธารณสุข   วันที่ 3 มกราคม ๒๕60 เวลา ๐๙.๐๐ – ๑๖.๓๐ น. ณ ห้องประชุม ๑ อาคาร ๗ ชั้น ๖ สำนักบริหารการสาธารณสุข  ตึกสำนักงานปลัดกระทรวงสาธารณสุข</dc:title>
  <dc:creator>sp12</dc:creator>
  <cp:lastModifiedBy>Windows User</cp:lastModifiedBy>
  <cp:revision>80</cp:revision>
  <cp:lastPrinted>2018-03-27T02:10:58Z</cp:lastPrinted>
  <dcterms:created xsi:type="dcterms:W3CDTF">2017-01-27T08:26:10Z</dcterms:created>
  <dcterms:modified xsi:type="dcterms:W3CDTF">2018-04-23T01:05:00Z</dcterms:modified>
</cp:coreProperties>
</file>